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673" r:id="rId3"/>
  </p:sldMasterIdLst>
  <p:notesMasterIdLst>
    <p:notesMasterId r:id="rId37"/>
  </p:notesMasterIdLst>
  <p:handoutMasterIdLst>
    <p:handoutMasterId r:id="rId38"/>
  </p:handoutMasterIdLst>
  <p:sldIdLst>
    <p:sldId id="258" r:id="rId4"/>
    <p:sldId id="288" r:id="rId5"/>
    <p:sldId id="289" r:id="rId6"/>
    <p:sldId id="290" r:id="rId7"/>
    <p:sldId id="291" r:id="rId8"/>
    <p:sldId id="263" r:id="rId9"/>
    <p:sldId id="257" r:id="rId10"/>
    <p:sldId id="264" r:id="rId11"/>
    <p:sldId id="262" r:id="rId12"/>
    <p:sldId id="261" r:id="rId13"/>
    <p:sldId id="265" r:id="rId14"/>
    <p:sldId id="266" r:id="rId15"/>
    <p:sldId id="267" r:id="rId16"/>
    <p:sldId id="268" r:id="rId17"/>
    <p:sldId id="269" r:id="rId18"/>
    <p:sldId id="270" r:id="rId19"/>
    <p:sldId id="272" r:id="rId20"/>
    <p:sldId id="260" r:id="rId21"/>
    <p:sldId id="271" r:id="rId22"/>
    <p:sldId id="273" r:id="rId23"/>
    <p:sldId id="274" r:id="rId24"/>
    <p:sldId id="275" r:id="rId25"/>
    <p:sldId id="276" r:id="rId26"/>
    <p:sldId id="277" r:id="rId27"/>
    <p:sldId id="280" r:id="rId28"/>
    <p:sldId id="281" r:id="rId29"/>
    <p:sldId id="282" r:id="rId30"/>
    <p:sldId id="283" r:id="rId31"/>
    <p:sldId id="284" r:id="rId32"/>
    <p:sldId id="285" r:id="rId33"/>
    <p:sldId id="278" r:id="rId34"/>
    <p:sldId id="287" r:id="rId35"/>
    <p:sldId id="259" r:id="rId36"/>
  </p:sldIdLst>
  <p:sldSz cx="9144000" cy="6858000" type="screen4x3"/>
  <p:notesSz cx="6889750" cy="100203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4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717" autoAdjust="0"/>
  </p:normalViewPr>
  <p:slideViewPr>
    <p:cSldViewPr>
      <p:cViewPr>
        <p:scale>
          <a:sx n="66" d="100"/>
          <a:sy n="66" d="100"/>
        </p:scale>
        <p:origin x="-126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015"/>
          </a:xfrm>
          <a:prstGeom prst="rect">
            <a:avLst/>
          </a:prstGeom>
        </p:spPr>
        <p:txBody>
          <a:bodyPr vert="horz" lIns="96625" tIns="48312" rIns="96625" bIns="48312" rtlCol="1"/>
          <a:lstStyle>
            <a:lvl1pPr algn="r">
              <a:defRPr sz="1300"/>
            </a:lvl1pPr>
          </a:lstStyle>
          <a:p>
            <a:r>
              <a:rPr lang="he-IL" smtClean="0"/>
              <a:t>סיווג, אריזה וטיפול בפסולת חומ"ס</a:t>
            </a:r>
            <a:endParaRPr lang="he-IL"/>
          </a:p>
        </p:txBody>
      </p:sp>
      <p:sp>
        <p:nvSpPr>
          <p:cNvPr id="3" name="Date Placeholder 2"/>
          <p:cNvSpPr>
            <a:spLocks noGrp="1"/>
          </p:cNvSpPr>
          <p:nvPr>
            <p:ph type="dt" sz="quarter" idx="1"/>
          </p:nvPr>
        </p:nvSpPr>
        <p:spPr>
          <a:xfrm>
            <a:off x="1596" y="0"/>
            <a:ext cx="2985558" cy="501015"/>
          </a:xfrm>
          <a:prstGeom prst="rect">
            <a:avLst/>
          </a:prstGeom>
        </p:spPr>
        <p:txBody>
          <a:bodyPr vert="horz" lIns="96625" tIns="48312" rIns="96625" bIns="48312" rtlCol="1"/>
          <a:lstStyle>
            <a:lvl1pPr algn="l">
              <a:defRPr sz="1300"/>
            </a:lvl1pPr>
          </a:lstStyle>
          <a:p>
            <a:fld id="{EEEB8710-EDB3-4A8F-A6EC-F8E1C97973F1}" type="datetimeFigureOut">
              <a:rPr lang="he-IL" smtClean="0"/>
              <a:pPr/>
              <a:t>כ"ב/סיון/תשע"ח</a:t>
            </a:fld>
            <a:endParaRPr lang="he-IL"/>
          </a:p>
        </p:txBody>
      </p:sp>
      <p:sp>
        <p:nvSpPr>
          <p:cNvPr id="4" name="Footer Placeholder 3"/>
          <p:cNvSpPr>
            <a:spLocks noGrp="1"/>
          </p:cNvSpPr>
          <p:nvPr>
            <p:ph type="ftr" sz="quarter" idx="2"/>
          </p:nvPr>
        </p:nvSpPr>
        <p:spPr>
          <a:xfrm>
            <a:off x="3904192" y="9517546"/>
            <a:ext cx="2985558" cy="501015"/>
          </a:xfrm>
          <a:prstGeom prst="rect">
            <a:avLst/>
          </a:prstGeom>
        </p:spPr>
        <p:txBody>
          <a:bodyPr vert="horz" lIns="96625" tIns="48312" rIns="96625" bIns="48312" rtlCol="1" anchor="b"/>
          <a:lstStyle>
            <a:lvl1pPr algn="r">
              <a:defRPr sz="1300"/>
            </a:lvl1pPr>
          </a:lstStyle>
          <a:p>
            <a:endParaRPr lang="he-IL"/>
          </a:p>
        </p:txBody>
      </p:sp>
      <p:sp>
        <p:nvSpPr>
          <p:cNvPr id="5" name="Slide Number Placeholder 4"/>
          <p:cNvSpPr>
            <a:spLocks noGrp="1"/>
          </p:cNvSpPr>
          <p:nvPr>
            <p:ph type="sldNum" sz="quarter" idx="3"/>
          </p:nvPr>
        </p:nvSpPr>
        <p:spPr>
          <a:xfrm>
            <a:off x="1596" y="9517546"/>
            <a:ext cx="2985558" cy="501015"/>
          </a:xfrm>
          <a:prstGeom prst="rect">
            <a:avLst/>
          </a:prstGeom>
        </p:spPr>
        <p:txBody>
          <a:bodyPr vert="horz" lIns="96625" tIns="48312" rIns="96625" bIns="48312" rtlCol="1" anchor="b"/>
          <a:lstStyle>
            <a:lvl1pPr algn="l">
              <a:defRPr sz="1300"/>
            </a:lvl1pPr>
          </a:lstStyle>
          <a:p>
            <a:fld id="{34B2750B-DB36-48E8-9F31-7C6ACD765BAD}" type="slidenum">
              <a:rPr lang="he-IL" smtClean="0"/>
              <a:pPr/>
              <a:t>‹#›</a:t>
            </a:fld>
            <a:endParaRPr lang="he-IL"/>
          </a:p>
        </p:txBody>
      </p:sp>
    </p:spTree>
    <p:extLst>
      <p:ext uri="{BB962C8B-B14F-4D97-AF65-F5344CB8AC3E}">
        <p14:creationId xmlns:p14="http://schemas.microsoft.com/office/powerpoint/2010/main" val="28269689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015"/>
          </a:xfrm>
          <a:prstGeom prst="rect">
            <a:avLst/>
          </a:prstGeom>
        </p:spPr>
        <p:txBody>
          <a:bodyPr vert="horz" lIns="96625" tIns="48312" rIns="96625" bIns="48312" rtlCol="1"/>
          <a:lstStyle>
            <a:lvl1pPr algn="r">
              <a:defRPr sz="1300"/>
            </a:lvl1pPr>
          </a:lstStyle>
          <a:p>
            <a:r>
              <a:rPr lang="he-IL" smtClean="0"/>
              <a:t>סיווג, אריזה וטיפול בפסולת חומ"ס</a:t>
            </a:r>
            <a:endParaRPr lang="he-IL"/>
          </a:p>
        </p:txBody>
      </p:sp>
      <p:sp>
        <p:nvSpPr>
          <p:cNvPr id="3" name="Date Placeholder 2"/>
          <p:cNvSpPr>
            <a:spLocks noGrp="1"/>
          </p:cNvSpPr>
          <p:nvPr>
            <p:ph type="dt" idx="1"/>
          </p:nvPr>
        </p:nvSpPr>
        <p:spPr>
          <a:xfrm>
            <a:off x="1596" y="0"/>
            <a:ext cx="2985558" cy="501015"/>
          </a:xfrm>
          <a:prstGeom prst="rect">
            <a:avLst/>
          </a:prstGeom>
        </p:spPr>
        <p:txBody>
          <a:bodyPr vert="horz" lIns="96625" tIns="48312" rIns="96625" bIns="48312" rtlCol="1"/>
          <a:lstStyle>
            <a:lvl1pPr algn="l">
              <a:defRPr sz="1300"/>
            </a:lvl1pPr>
          </a:lstStyle>
          <a:p>
            <a:fld id="{35FCB94B-5993-4F64-A05F-1A98F3EE707A}" type="datetimeFigureOut">
              <a:rPr lang="he-IL" smtClean="0"/>
              <a:pPr/>
              <a:t>כ"ב/סיון/תשע"ח</a:t>
            </a:fld>
            <a:endParaRPr lang="he-IL"/>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1" anchor="ctr"/>
          <a:lstStyle/>
          <a:p>
            <a:endParaRPr lang="he-IL"/>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904192" y="9517546"/>
            <a:ext cx="2985558" cy="501015"/>
          </a:xfrm>
          <a:prstGeom prst="rect">
            <a:avLst/>
          </a:prstGeom>
        </p:spPr>
        <p:txBody>
          <a:bodyPr vert="horz" lIns="96625" tIns="48312" rIns="96625" bIns="48312" rtlCol="1" anchor="b"/>
          <a:lstStyle>
            <a:lvl1pPr algn="r">
              <a:defRPr sz="1300"/>
            </a:lvl1pPr>
          </a:lstStyle>
          <a:p>
            <a:endParaRPr lang="he-IL"/>
          </a:p>
        </p:txBody>
      </p:sp>
      <p:sp>
        <p:nvSpPr>
          <p:cNvPr id="7" name="Slide Number Placeholder 6"/>
          <p:cNvSpPr>
            <a:spLocks noGrp="1"/>
          </p:cNvSpPr>
          <p:nvPr>
            <p:ph type="sldNum" sz="quarter" idx="5"/>
          </p:nvPr>
        </p:nvSpPr>
        <p:spPr>
          <a:xfrm>
            <a:off x="1596" y="9517546"/>
            <a:ext cx="2985558" cy="501015"/>
          </a:xfrm>
          <a:prstGeom prst="rect">
            <a:avLst/>
          </a:prstGeom>
        </p:spPr>
        <p:txBody>
          <a:bodyPr vert="horz" lIns="96625" tIns="48312" rIns="96625" bIns="48312" rtlCol="1" anchor="b"/>
          <a:lstStyle>
            <a:lvl1pPr algn="l">
              <a:defRPr sz="1300"/>
            </a:lvl1pPr>
          </a:lstStyle>
          <a:p>
            <a:fld id="{E7940455-7226-46DD-BAEC-354A6EB9C6E9}" type="slidenum">
              <a:rPr lang="he-IL" smtClean="0"/>
              <a:pPr/>
              <a:t>‹#›</a:t>
            </a:fld>
            <a:endParaRPr lang="he-IL"/>
          </a:p>
        </p:txBody>
      </p:sp>
    </p:spTree>
    <p:extLst>
      <p:ext uri="{BB962C8B-B14F-4D97-AF65-F5344CB8AC3E}">
        <p14:creationId xmlns:p14="http://schemas.microsoft.com/office/powerpoint/2010/main" val="3436371219"/>
      </p:ext>
    </p:extLst>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5" name="Header Placeholder 4"/>
          <p:cNvSpPr>
            <a:spLocks noGrp="1"/>
          </p:cNvSpPr>
          <p:nvPr>
            <p:ph type="hdr" sz="quarter" idx="11"/>
          </p:nvPr>
        </p:nvSpPr>
        <p:spPr/>
        <p:txBody>
          <a:bodyPr/>
          <a:lstStyle/>
          <a:p>
            <a:r>
              <a:rPr lang="he-IL" smtClean="0"/>
              <a:t>סיווג, אריזה וטיפול בפסולת חומ"ס</a:t>
            </a:r>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Header Placeholder 3"/>
          <p:cNvSpPr>
            <a:spLocks noGrp="1"/>
          </p:cNvSpPr>
          <p:nvPr>
            <p:ph type="hdr" sz="quarter" idx="10"/>
          </p:nvPr>
        </p:nvSpPr>
        <p:spPr/>
        <p:txBody>
          <a:bodyPr/>
          <a:lstStyle/>
          <a:p>
            <a:r>
              <a:rPr lang="he-IL" smtClean="0"/>
              <a:t>סיווג, אריזה וטיפול בפסולת חומ"ס</a:t>
            </a:r>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Header Placeholder 3"/>
          <p:cNvSpPr>
            <a:spLocks noGrp="1"/>
          </p:cNvSpPr>
          <p:nvPr>
            <p:ph type="hdr" sz="quarter" idx="10"/>
          </p:nvPr>
        </p:nvSpPr>
        <p:spPr/>
        <p:txBody>
          <a:bodyPr/>
          <a:lstStyle/>
          <a:p>
            <a:r>
              <a:rPr lang="he-IL" smtClean="0"/>
              <a:t>סיווג, אריזה וטיפול בפסולת חומ"ס</a:t>
            </a:r>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C2A04582-E9B7-4E75-B633-B243FA481495}"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a:p>
        </p:txBody>
      </p:sp>
      <p:sp>
        <p:nvSpPr>
          <p:cNvPr id="6"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7" name="Slide Number Placeholder 5"/>
          <p:cNvSpPr>
            <a:spLocks noGrp="1"/>
          </p:cNvSpPr>
          <p:nvPr>
            <p:ph type="sldNum" sz="quarter" idx="12"/>
          </p:nvPr>
        </p:nvSpPr>
        <p:spPr/>
        <p:txBody>
          <a:bodyPr/>
          <a:lstStyle>
            <a:lvl1pPr>
              <a:defRPr/>
            </a:lvl1pPr>
          </a:lstStyle>
          <a:p>
            <a:pPr>
              <a:defRPr/>
            </a:pPr>
            <a:fld id="{6AEC69CB-0546-4057-9595-4099D11377D4}"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0D241AA4-F694-4FC2-B2A6-762836060456}"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5CFF3A4B-CDD3-461B-8D00-599BEC0888F9}"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9" name="Slide Number Placeholder 8"/>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4" name="Slide Number Placeholder 3"/>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35F0E862-1D8F-46D8-BBDA-CACCD9560AD9}"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04D2-3F7A-4D06-9D41-6F0CEACA86C4}"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54244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138EAD-466E-432C-BCA9-E025F3F737BD}"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447085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A96472-6661-4509-B4BB-21E84722007A}"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5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B92CB4-5D23-413D-BC7D-3957B2792A2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90412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7008BE-2600-4E97-ACDD-95D1309BD551}"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484978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8220D5-9550-4586-A400-1ECD278E481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0191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DA846F9B-DF9A-4E17-B7E1-AC5E8A8BB1EA}" type="slidenum">
              <a:rPr lang="he-IL"/>
              <a:pPr>
                <a:defRPr/>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B8D8149-5BDB-45D1-A9E8-B0345F8955D1}"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117214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73D816-74C4-40DB-972A-6904B0C991A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83285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C38DD9-DCB9-475B-9A8B-BD77471D0BC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7441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53BB81-55D2-45C4-A5B0-E756C1E0E14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788501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2FEA-C9F5-401B-888D-F12B370C3FFA}"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99539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34082"/>
          </a:xfrm>
        </p:spPr>
        <p:txBody>
          <a:bodyPr/>
          <a:lstStyle>
            <a:lvl1pPr algn="r">
              <a:defRPr sz="3200" b="1">
                <a:latin typeface="David" pitchFamily="34" charset="-79"/>
                <a:cs typeface="David" pitchFamily="34" charset="-79"/>
              </a:defRPr>
            </a:lvl1pPr>
          </a:lstStyle>
          <a:p>
            <a:r>
              <a:rPr lang="he-IL" dirty="0" smtClean="0"/>
              <a:t>פסולת חומ"ס: סיווג אריזה וטיפול       </a:t>
            </a:r>
            <a:endParaRPr lang="he-IL"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a:xfrm>
            <a:off x="8172400" y="6356350"/>
            <a:ext cx="514400" cy="365125"/>
          </a:xfrm>
        </p:spPr>
        <p:txBody>
          <a:bodyPr/>
          <a:lstStyle>
            <a:lvl1pPr>
              <a:defRPr/>
            </a:lvl1pPr>
          </a:lstStyle>
          <a:p>
            <a:pPr>
              <a:defRPr/>
            </a:pPr>
            <a:endParaRPr lang="he-IL" dirty="0"/>
          </a:p>
        </p:txBody>
      </p:sp>
      <p:sp>
        <p:nvSpPr>
          <p:cNvPr id="6" name="Footer Placeholder 4"/>
          <p:cNvSpPr>
            <a:spLocks noGrp="1"/>
          </p:cNvSpPr>
          <p:nvPr>
            <p:ph type="ftr" sz="quarter" idx="11"/>
          </p:nvPr>
        </p:nvSpPr>
        <p:spPr>
          <a:xfrm>
            <a:off x="3124200" y="6356350"/>
            <a:ext cx="4400128" cy="365125"/>
          </a:xfrm>
        </p:spPr>
        <p:txBody>
          <a:bodyPr/>
          <a:lstStyle>
            <a:lvl1pPr>
              <a:defRPr sz="1000"/>
            </a:lvl1pPr>
          </a:lstStyle>
          <a:p>
            <a:pPr>
              <a:defRPr/>
            </a:pPr>
            <a:r>
              <a:rPr lang="he-IL" smtClean="0"/>
              <a:t>דניאל שטרן -הדרכת סיווג - מהדורה 1.0: 02-04-2013; עדכון 1.6: 29.04.2018</a:t>
            </a:r>
            <a:endParaRPr lang="he-IL" dirty="0"/>
          </a:p>
        </p:txBody>
      </p:sp>
      <p:sp>
        <p:nvSpPr>
          <p:cNvPr id="7" name="Slide Number Placeholder 5"/>
          <p:cNvSpPr>
            <a:spLocks noGrp="1"/>
          </p:cNvSpPr>
          <p:nvPr>
            <p:ph type="sldNum" sz="quarter" idx="12"/>
          </p:nvPr>
        </p:nvSpPr>
        <p:spPr/>
        <p:txBody>
          <a:bodyPr/>
          <a:lstStyle>
            <a:lvl1pPr>
              <a:defRPr/>
            </a:lvl1pPr>
          </a:lstStyle>
          <a:p>
            <a:pPr>
              <a:defRPr/>
            </a:pPr>
            <a:fld id="{CD19706B-3427-4C90-832B-B11ABD08D594}" type="slidenum">
              <a:rPr lang="he-IL"/>
              <a:pPr>
                <a:defRPr/>
              </a:pPr>
              <a:t>‹#›</a:t>
            </a:fld>
            <a:endParaRPr lang="he-IL" dirty="0"/>
          </a:p>
        </p:txBody>
      </p:sp>
      <p:pic>
        <p:nvPicPr>
          <p:cNvPr id="8" name="Picture 7" descr="C:\Documents and Settings\Daniel\Desktop\OFFICE 1\לוגו טביב 2012-04-23.jpg"/>
          <p:cNvPicPr/>
          <p:nvPr userDrawn="1"/>
        </p:nvPicPr>
        <p:blipFill>
          <a:blip r:embed="rId2" cstate="print"/>
          <a:srcRect/>
          <a:stretch>
            <a:fillRect/>
          </a:stretch>
        </p:blipFill>
        <p:spPr bwMode="auto">
          <a:xfrm>
            <a:off x="611560" y="332656"/>
            <a:ext cx="576064" cy="36004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pPr>
              <a:defRPr/>
            </a:pPr>
            <a:endParaRPr lang="he-IL"/>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27E7AEB6-7EC1-478A-8911-48938068A9D6}" type="slidenum">
              <a:rPr lang="he-IL" smtClean="0"/>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endParaRPr lang="he-IL"/>
          </a:p>
        </p:txBody>
      </p:sp>
      <p:sp>
        <p:nvSpPr>
          <p:cNvPr id="8"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9" name="Slide Number Placeholder 5"/>
          <p:cNvSpPr>
            <a:spLocks noGrp="1"/>
          </p:cNvSpPr>
          <p:nvPr>
            <p:ph type="sldNum" sz="quarter" idx="12"/>
          </p:nvPr>
        </p:nvSpPr>
        <p:spPr/>
        <p:txBody>
          <a:bodyPr/>
          <a:lstStyle>
            <a:lvl1pPr>
              <a:defRPr/>
            </a:lvl1pPr>
          </a:lstStyle>
          <a:p>
            <a:pPr>
              <a:defRPr/>
            </a:pPr>
            <a:fld id="{05A70BFC-645B-40FD-AC33-07A62EEC3E38}"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endParaRPr lang="he-IL"/>
          </a:p>
        </p:txBody>
      </p:sp>
      <p:sp>
        <p:nvSpPr>
          <p:cNvPr id="4"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5" name="Slide Number Placeholder 5"/>
          <p:cNvSpPr>
            <a:spLocks noGrp="1"/>
          </p:cNvSpPr>
          <p:nvPr>
            <p:ph type="sldNum" sz="quarter" idx="12"/>
          </p:nvPr>
        </p:nvSpPr>
        <p:spPr/>
        <p:txBody>
          <a:bodyPr/>
          <a:lstStyle>
            <a:lvl1pPr>
              <a:defRPr/>
            </a:lvl1pPr>
          </a:lstStyle>
          <a:p>
            <a:pPr>
              <a:defRPr/>
            </a:pPr>
            <a:fld id="{4D6C4E19-DD9E-4710-96D7-B22B47F0A4D4}"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4" name="Slide Number Placeholder 5"/>
          <p:cNvSpPr>
            <a:spLocks noGrp="1"/>
          </p:cNvSpPr>
          <p:nvPr>
            <p:ph type="sldNum" sz="quarter" idx="12"/>
          </p:nvPr>
        </p:nvSpPr>
        <p:spPr/>
        <p:txBody>
          <a:bodyPr/>
          <a:lstStyle>
            <a:lvl1pPr>
              <a:defRPr/>
            </a:lvl1pPr>
          </a:lstStyle>
          <a:p>
            <a:pPr>
              <a:defRPr/>
            </a:pPr>
            <a:fld id="{383AB270-2CDE-4066-B324-9B34BBBAE54A}"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a:p>
        </p:txBody>
      </p:sp>
      <p:sp>
        <p:nvSpPr>
          <p:cNvPr id="6"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7" name="Slide Number Placeholder 5"/>
          <p:cNvSpPr>
            <a:spLocks noGrp="1"/>
          </p:cNvSpPr>
          <p:nvPr>
            <p:ph type="sldNum" sz="quarter" idx="12"/>
          </p:nvPr>
        </p:nvSpPr>
        <p:spPr/>
        <p:txBody>
          <a:bodyPr/>
          <a:lstStyle>
            <a:lvl1pPr>
              <a:defRPr/>
            </a:lvl1pPr>
          </a:lstStyle>
          <a:p>
            <a:pPr>
              <a:defRPr/>
            </a:pPr>
            <a:fld id="{5C1AB66F-8A29-41C5-B570-05079D83A712}"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lumMod val="99000"/>
                <a:lumOff val="1000"/>
              </a:srgbClr>
            </a:gs>
            <a:gs pos="5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dirty="0" smtClean="0"/>
              <a:t>פסולת חומרים מסוכנים: סיווג, אריזה וטיפולים</a:t>
            </a:r>
            <a:endParaRPr lang="en-US" dirty="0" smtClean="0"/>
          </a:p>
        </p:txBody>
      </p:sp>
      <p:sp>
        <p:nvSpPr>
          <p:cNvPr id="1027" name="Text Placeholder 2"/>
          <p:cNvSpPr>
            <a:spLocks noGrp="1"/>
          </p:cNvSpPr>
          <p:nvPr>
            <p:ph type="body" idx="1"/>
          </p:nvPr>
        </p:nvSpPr>
        <p:spPr bwMode="auto">
          <a:xfrm>
            <a:off x="457200" y="1412776"/>
            <a:ext cx="8229600" cy="471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4" name="Date Placeholder 3"/>
          <p:cNvSpPr>
            <a:spLocks noGrp="1"/>
          </p:cNvSpPr>
          <p:nvPr>
            <p:ph type="dt" sz="half" idx="2"/>
          </p:nvPr>
        </p:nvSpPr>
        <p:spPr>
          <a:xfrm>
            <a:off x="7812360" y="6356350"/>
            <a:ext cx="87444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endParaRPr lang="he-IL" dirty="0"/>
          </a:p>
        </p:txBody>
      </p:sp>
      <p:sp>
        <p:nvSpPr>
          <p:cNvPr id="5" name="Footer Placeholder 4"/>
          <p:cNvSpPr>
            <a:spLocks noGrp="1"/>
          </p:cNvSpPr>
          <p:nvPr>
            <p:ph type="ftr" sz="quarter" idx="3"/>
          </p:nvPr>
        </p:nvSpPr>
        <p:spPr>
          <a:xfrm>
            <a:off x="3124200" y="6356350"/>
            <a:ext cx="4400128" cy="365125"/>
          </a:xfrm>
          <a:prstGeom prst="rect">
            <a:avLst/>
          </a:prstGeom>
        </p:spPr>
        <p:txBody>
          <a:bodyPr vert="horz" lIns="91440" tIns="45720" rIns="91440" bIns="45720" rtlCol="1"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he-IL" smtClean="0"/>
              <a:t>דניאל שטרן -הדרכת סיווג - מהדורה 1.0: 02-04-2013; עדכון 1.6: 29.04.2018</a:t>
            </a:r>
            <a:endParaRPr lang="he-IL"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E7AEB6-7EC1-478A-8911-48938068A9D6}" type="slidenum">
              <a:rPr lang="he-IL"/>
              <a:pPr>
                <a:defRPr/>
              </a:pPr>
              <a:t>‹#›</a:t>
            </a:fld>
            <a:endParaRPr lang="he-IL"/>
          </a:p>
        </p:txBody>
      </p:sp>
      <p:pic>
        <p:nvPicPr>
          <p:cNvPr id="7" name="Picture 6" descr="C:\Documents and Settings\Daniel\Desktop\OFFICE 1\לוגו טביב 2012-04-23.jpg"/>
          <p:cNvPicPr/>
          <p:nvPr userDrawn="1"/>
        </p:nvPicPr>
        <p:blipFill>
          <a:blip r:embed="rId14" cstate="print"/>
          <a:srcRect/>
          <a:stretch>
            <a:fillRect/>
          </a:stretch>
        </p:blipFill>
        <p:spPr bwMode="auto">
          <a:xfrm>
            <a:off x="611560" y="332656"/>
            <a:ext cx="648072" cy="432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r" rtl="1" fontAlgn="base">
        <a:spcBef>
          <a:spcPct val="0"/>
        </a:spcBef>
        <a:spcAft>
          <a:spcPct val="0"/>
        </a:spcAft>
        <a:defRPr sz="2400" b="1" kern="1200" baseline="0">
          <a:solidFill>
            <a:schemeClr val="tx1"/>
          </a:solidFill>
          <a:latin typeface="David" pitchFamily="34" charset="-79"/>
          <a:ea typeface="+mj-ea"/>
          <a:cs typeface="David" pitchFamily="34" charset="-79"/>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lumMod val="99000"/>
                <a:lumOff val="1000"/>
              </a:srgbClr>
            </a:gs>
            <a:gs pos="5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3C3277-92C9-4B79-888A-12EC9A68EFB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A1799F-9D1F-4205-808A-6F4BE8969F4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579963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lumMod val="99000"/>
                <a:lumOff val="1000"/>
              </a:srgbClr>
            </a:gs>
            <a:gs pos="14000">
              <a:srgbClr val="92D050"/>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691680" y="476672"/>
            <a:ext cx="7128791" cy="937791"/>
          </a:xfrm>
        </p:spPr>
        <p:txBody>
          <a:bodyPr rtlCol="1">
            <a:normAutofit fontScale="90000"/>
          </a:bodyPr>
          <a:lstStyle/>
          <a:p>
            <a:pPr fontAlgn="auto">
              <a:spcAft>
                <a:spcPts val="0"/>
              </a:spcAft>
              <a:defRPr/>
            </a:pPr>
            <a:r>
              <a:rPr lang="he-IL" sz="6700" b="1" u="sng" dirty="0" smtClean="0">
                <a:solidFill>
                  <a:srgbClr val="FF0000"/>
                </a:solidFill>
              </a:rPr>
              <a:t>פסולת    מסוכנת:  סיווג</a:t>
            </a:r>
            <a:r>
              <a:rPr lang="he-IL" b="1" u="sng" dirty="0" smtClean="0"/>
              <a:t/>
            </a:r>
            <a:br>
              <a:rPr lang="he-IL" b="1" u="sng" dirty="0" smtClean="0"/>
            </a:br>
            <a:endParaRPr lang="he-IL" dirty="0" smtClean="0"/>
          </a:p>
        </p:txBody>
      </p:sp>
      <p:sp>
        <p:nvSpPr>
          <p:cNvPr id="5" name="Slide Number Placeholder 4"/>
          <p:cNvSpPr>
            <a:spLocks noGrp="1"/>
          </p:cNvSpPr>
          <p:nvPr>
            <p:ph type="sldNum" sz="quarter" idx="12"/>
          </p:nvPr>
        </p:nvSpPr>
        <p:spPr>
          <a:xfrm>
            <a:off x="457200" y="6356350"/>
            <a:ext cx="874440" cy="365125"/>
          </a:xfrm>
        </p:spPr>
        <p:txBody>
          <a:bodyPr/>
          <a:lstStyle/>
          <a:p>
            <a:pPr>
              <a:defRPr/>
            </a:pPr>
            <a:fld id="{1F01E9A3-8081-4A4B-8399-5DF65B412ACB}" type="slidenum">
              <a:rPr lang="he-IL" sz="1000"/>
              <a:pPr>
                <a:defRPr/>
              </a:pPr>
              <a:t>1</a:t>
            </a:fld>
            <a:endParaRPr lang="he-IL" sz="1000" dirty="0"/>
          </a:p>
        </p:txBody>
      </p:sp>
      <p:sp>
        <p:nvSpPr>
          <p:cNvPr id="2054" name="TextBox 6"/>
          <p:cNvSpPr txBox="1">
            <a:spLocks noChangeArrowheads="1"/>
          </p:cNvSpPr>
          <p:nvPr/>
        </p:nvSpPr>
        <p:spPr bwMode="auto">
          <a:xfrm>
            <a:off x="647036" y="5301208"/>
            <a:ext cx="1655664" cy="923330"/>
          </a:xfrm>
          <a:prstGeom prst="rect">
            <a:avLst/>
          </a:prstGeom>
          <a:noFill/>
          <a:ln w="9525">
            <a:noFill/>
            <a:miter lim="800000"/>
            <a:headEnd/>
            <a:tailEnd/>
          </a:ln>
        </p:spPr>
        <p:txBody>
          <a:bodyPr wrap="square">
            <a:spAutoFit/>
          </a:bodyPr>
          <a:lstStyle/>
          <a:p>
            <a:pPr algn="ctr"/>
            <a:r>
              <a:rPr lang="he-IL" dirty="0">
                <a:latin typeface="Calibri" pitchFamily="34" charset="0"/>
              </a:rPr>
              <a:t>דניאל  </a:t>
            </a:r>
            <a:r>
              <a:rPr lang="he-IL" dirty="0" smtClean="0">
                <a:latin typeface="Calibri" pitchFamily="34" charset="0"/>
              </a:rPr>
              <a:t>שטרן</a:t>
            </a:r>
          </a:p>
          <a:p>
            <a:pPr algn="ctr"/>
            <a:r>
              <a:rPr lang="he-IL" dirty="0" smtClean="0">
                <a:latin typeface="Calibri" pitchFamily="34" charset="0"/>
              </a:rPr>
              <a:t>טכנולוג</a:t>
            </a:r>
          </a:p>
          <a:p>
            <a:pPr algn="ctr"/>
            <a:r>
              <a:rPr lang="he-IL" dirty="0" smtClean="0">
                <a:latin typeface="Calibri" pitchFamily="34" charset="0"/>
              </a:rPr>
              <a:t>מחלקת כימיה</a:t>
            </a:r>
            <a:endParaRPr lang="he-IL" dirty="0">
              <a:latin typeface="Calibri" pitchFamily="34" charset="0"/>
            </a:endParaRPr>
          </a:p>
        </p:txBody>
      </p:sp>
      <p:sp>
        <p:nvSpPr>
          <p:cNvPr id="7" name="Footer Placeholder 6"/>
          <p:cNvSpPr>
            <a:spLocks noGrp="1"/>
          </p:cNvSpPr>
          <p:nvPr>
            <p:ph type="ftr" sz="quarter" idx="11"/>
          </p:nvPr>
        </p:nvSpPr>
        <p:spPr>
          <a:xfrm>
            <a:off x="3491880" y="6381328"/>
            <a:ext cx="4911824" cy="365125"/>
          </a:xfrm>
        </p:spPr>
        <p:txBody>
          <a:bodyPr/>
          <a:lstStyle/>
          <a:p>
            <a:pPr>
              <a:defRPr/>
            </a:pPr>
            <a:r>
              <a:rPr lang="he-IL" sz="1000" dirty="0" smtClean="0"/>
              <a:t>דניאל שטרן -הדרכת סיווג - מהדורה 1.0: 02-04-2013; עדכון 1.6: 29.04.2018</a:t>
            </a:r>
            <a:endParaRPr lang="he-IL" sz="1000" dirty="0"/>
          </a:p>
        </p:txBody>
      </p:sp>
      <p:sp>
        <p:nvSpPr>
          <p:cNvPr id="9" name="Rectangle 8"/>
          <p:cNvSpPr/>
          <p:nvPr/>
        </p:nvSpPr>
        <p:spPr>
          <a:xfrm>
            <a:off x="1544633" y="1628800"/>
            <a:ext cx="219055"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he-I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rPr>
              <a:t>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p:txBody>
      </p:sp>
      <p:sp>
        <p:nvSpPr>
          <p:cNvPr id="13" name="Rectangle 12"/>
          <p:cNvSpPr/>
          <p:nvPr/>
        </p:nvSpPr>
        <p:spPr>
          <a:xfrm>
            <a:off x="755576" y="1268761"/>
            <a:ext cx="2232248" cy="230832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he-I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a:p>
            <a:pPr algn="ctr" fontAlgn="auto">
              <a:spcBef>
                <a:spcPts val="0"/>
              </a:spcBef>
              <a:spcAft>
                <a:spcPts val="0"/>
              </a:spcAft>
              <a:buFontTx/>
              <a:buChar char="-"/>
              <a:defRPr/>
            </a:pPr>
            <a:endParaRPr lang="he-I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a:p>
            <a:pPr algn="ctr" fontAlgn="auto">
              <a:spcBef>
                <a:spcPts val="0"/>
              </a:spcBef>
              <a:spcAft>
                <a:spcPts val="0"/>
              </a:spcAft>
              <a:buFontTx/>
              <a:buChar char="-"/>
              <a:defRPr/>
            </a:pP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p:txBody>
      </p:sp>
      <p:sp>
        <p:nvSpPr>
          <p:cNvPr id="15" name="Content Placeholder 14"/>
          <p:cNvSpPr>
            <a:spLocks noGrp="1"/>
          </p:cNvSpPr>
          <p:nvPr>
            <p:ph sz="half" idx="2"/>
          </p:nvPr>
        </p:nvSpPr>
        <p:spPr>
          <a:xfrm>
            <a:off x="4648200" y="1600201"/>
            <a:ext cx="4038600" cy="3268960"/>
          </a:xfrm>
        </p:spPr>
        <p:txBody>
          <a:bodyPr/>
          <a:lstStyle/>
          <a:p>
            <a:endParaRPr lang="he-IL" dirty="0">
              <a:cs typeface="David" pitchFamily="2" charset="-79"/>
            </a:endParaRPr>
          </a:p>
        </p:txBody>
      </p:sp>
      <p:pic>
        <p:nvPicPr>
          <p:cNvPr id="16" name="Picture 15" descr="C:\Documents and Settings\Daniel\Desktop\OFFICE 1\לוגו טביב 2012-04-23.jpg"/>
          <p:cNvPicPr/>
          <p:nvPr/>
        </p:nvPicPr>
        <p:blipFill>
          <a:blip r:embed="rId3" cstate="print"/>
          <a:srcRect/>
          <a:stretch>
            <a:fillRect/>
          </a:stretch>
        </p:blipFill>
        <p:spPr bwMode="auto">
          <a:xfrm>
            <a:off x="2987824" y="1700808"/>
            <a:ext cx="5616624" cy="3383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946448" cy="365125"/>
          </a:xfrm>
        </p:spPr>
        <p:txBody>
          <a:bodyPr/>
          <a:lstStyle/>
          <a:p>
            <a:pPr>
              <a:defRPr/>
            </a:pPr>
            <a:fld id="{70C45E65-0BFA-4C33-8209-8777CB28070F}" type="slidenum">
              <a:rPr lang="he-IL" sz="1000"/>
              <a:pPr>
                <a:defRPr/>
              </a:pPr>
              <a:t>10</a:t>
            </a:fld>
            <a:endParaRPr lang="he-IL" sz="1000"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 שמני  מכונות  משומשים</a:t>
            </a:r>
          </a:p>
          <a:p>
            <a:r>
              <a:rPr lang="he-IL" sz="2800" b="1" dirty="0" smtClean="0">
                <a:cs typeface="David" pitchFamily="2" charset="-79"/>
              </a:rPr>
              <a:t>שמנים  הידראוליים</a:t>
            </a:r>
          </a:p>
          <a:p>
            <a:r>
              <a:rPr lang="he-IL" sz="2800" b="1" dirty="0" smtClean="0">
                <a:cs typeface="David" pitchFamily="2" charset="-79"/>
              </a:rPr>
              <a:t>שמנים  סיליקוניים (בשלב זה)</a:t>
            </a:r>
          </a:p>
          <a:p>
            <a:endParaRPr lang="he-IL" dirty="0" smtClean="0">
              <a:cs typeface="+mj-cs"/>
            </a:endParaRPr>
          </a:p>
          <a:p>
            <a:endParaRPr lang="he-IL" dirty="0" smtClean="0">
              <a:cs typeface="+mj-cs"/>
            </a:endParaRPr>
          </a:p>
        </p:txBody>
      </p:sp>
      <p:sp>
        <p:nvSpPr>
          <p:cNvPr id="6" name="Footer Placeholder 5"/>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533826" y="908720"/>
            <a:ext cx="5883342" cy="923330"/>
          </a:xfrm>
          <a:prstGeom prst="rect">
            <a:avLst/>
          </a:prstGeom>
          <a:noFill/>
        </p:spPr>
        <p:txBody>
          <a:bodyPr wrap="none" lIns="91440" tIns="45720" rIns="91440" bIns="45720">
            <a:spAutoFit/>
          </a:bodyPr>
          <a:lstStyle/>
          <a:p>
            <a:pPr algn="ctr"/>
            <a:r>
              <a:rPr lang="he-IL" sz="5400" b="1" cap="none" spc="0" dirty="0" smtClean="0">
                <a:ln w="17780" cmpd="sng">
                  <a:solidFill>
                    <a:srgbClr val="FFFFFF"/>
                  </a:solidFill>
                  <a:prstDash val="solid"/>
                  <a:miter lim="800000"/>
                </a:ln>
                <a:solidFill>
                  <a:schemeClr val="bg2">
                    <a:lumMod val="25000"/>
                  </a:schemeClr>
                </a:solidFill>
                <a:effectLst>
                  <a:outerShdw blurRad="50800" algn="tl" rotWithShape="0">
                    <a:srgbClr val="000000"/>
                  </a:outerShdw>
                </a:effectLst>
              </a:rPr>
              <a:t>4 –  "שמן"  מינראלי</a:t>
            </a:r>
            <a:endParaRPr lang="en-US" sz="5400" b="1" cap="none" spc="0" dirty="0">
              <a:ln w="17780" cmpd="sng">
                <a:solidFill>
                  <a:srgbClr val="FFFFFF"/>
                </a:solidFill>
                <a:prstDash val="solid"/>
                <a:miter lim="800000"/>
              </a:ln>
              <a:solidFill>
                <a:schemeClr val="bg2">
                  <a:lumMod val="25000"/>
                </a:schemeClr>
              </a:solidFill>
              <a:effectLst>
                <a:outerShdw blurRad="50800" algn="tl" rotWithShape="0">
                  <a:srgbClr val="000000"/>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539552"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946448" cy="365125"/>
          </a:xfrm>
        </p:spPr>
        <p:txBody>
          <a:bodyPr/>
          <a:lstStyle/>
          <a:p>
            <a:pPr>
              <a:defRPr/>
            </a:pPr>
            <a:fld id="{70C45E65-0BFA-4C33-8209-8777CB28070F}" type="slidenum">
              <a:rPr lang="he-IL" sz="1000"/>
              <a:pPr>
                <a:defRPr/>
              </a:pPr>
              <a:t>11</a:t>
            </a:fld>
            <a:endParaRPr lang="he-IL" sz="1000" dirty="0"/>
          </a:p>
        </p:txBody>
      </p:sp>
      <p:sp>
        <p:nvSpPr>
          <p:cNvPr id="8197" name="Content Placeholder 6"/>
          <p:cNvSpPr>
            <a:spLocks noGrp="1"/>
          </p:cNvSpPr>
          <p:nvPr>
            <p:ph idx="1"/>
          </p:nvPr>
        </p:nvSpPr>
        <p:spPr/>
        <p:txBody>
          <a:bodyPr/>
          <a:lstStyle/>
          <a:p>
            <a:endParaRPr lang="he-IL" dirty="0" smtClean="0"/>
          </a:p>
          <a:p>
            <a:pPr marL="0" indent="0" algn="ctr">
              <a:buNone/>
            </a:pPr>
            <a:r>
              <a:rPr lang="he-IL" sz="2800" b="1" dirty="0" smtClean="0">
                <a:cs typeface="David" pitchFamily="2" charset="-79"/>
              </a:rPr>
              <a:t>תמיסות  פיתוח  </a:t>
            </a:r>
            <a:r>
              <a:rPr lang="en-US" sz="2800" b="1" dirty="0" smtClean="0">
                <a:cs typeface="David" pitchFamily="2" charset="-79"/>
              </a:rPr>
              <a:t>(Developer)</a:t>
            </a:r>
            <a:r>
              <a:rPr lang="he-IL" sz="2800" b="1" dirty="0" smtClean="0">
                <a:cs typeface="David" pitchFamily="2" charset="-79"/>
              </a:rPr>
              <a:t>  ממשתמשי מערכות  צילום  גדולות  ומכוני  פיתוח.</a:t>
            </a:r>
          </a:p>
          <a:p>
            <a:pPr marL="0" indent="0">
              <a:buNone/>
            </a:pPr>
            <a:endParaRPr lang="he-IL" sz="2800" b="1" dirty="0" smtClean="0">
              <a:cs typeface="David" pitchFamily="2" charset="-79"/>
            </a:endParaRPr>
          </a:p>
          <a:p>
            <a:pPr marL="0" indent="0">
              <a:buNone/>
            </a:pPr>
            <a:r>
              <a:rPr lang="he-IL" sz="2800" b="1" u="sng" dirty="0" smtClean="0">
                <a:cs typeface="David" pitchFamily="2" charset="-79"/>
              </a:rPr>
              <a:t>לקוחות אפשריים:</a:t>
            </a:r>
          </a:p>
          <a:p>
            <a:r>
              <a:rPr lang="he-IL" sz="2800" b="1" dirty="0" smtClean="0">
                <a:cs typeface="David" pitchFamily="2" charset="-79"/>
              </a:rPr>
              <a:t>חיל האוויר (תצ"א).</a:t>
            </a:r>
          </a:p>
          <a:p>
            <a:r>
              <a:rPr lang="he-IL" sz="2800" b="1" dirty="0" smtClean="0">
                <a:cs typeface="David" pitchFamily="2" charset="-79"/>
              </a:rPr>
              <a:t>צה"ל  בכלל.</a:t>
            </a:r>
          </a:p>
          <a:p>
            <a:r>
              <a:rPr lang="he-IL" sz="2800" b="1" dirty="0" smtClean="0">
                <a:cs typeface="David" pitchFamily="2" charset="-79"/>
              </a:rPr>
              <a:t>מכוני  מיפוי.</a:t>
            </a:r>
          </a:p>
        </p:txBody>
      </p:sp>
      <p:sp>
        <p:nvSpPr>
          <p:cNvPr id="6" name="Footer Placeholder 5"/>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488392" y="908720"/>
            <a:ext cx="6210354"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e-IL" sz="6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5 -  תמיסות  פיתוח</a:t>
            </a:r>
            <a:endParaRPr lang="en-US" sz="6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1018456" cy="365125"/>
          </a:xfrm>
        </p:spPr>
        <p:txBody>
          <a:bodyPr/>
          <a:lstStyle/>
          <a:p>
            <a:pPr>
              <a:defRPr/>
            </a:pPr>
            <a:fld id="{70C45E65-0BFA-4C33-8209-8777CB28070F}" type="slidenum">
              <a:rPr lang="he-IL" sz="1000"/>
              <a:pPr>
                <a:defRPr/>
              </a:pPr>
              <a:t>12</a:t>
            </a:fld>
            <a:endParaRPr lang="he-IL" sz="1000"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תמיסות  אי-אורגניות  בסיסיות,  בדרך  כלל בעלות  ערך-הגבה  </a:t>
            </a:r>
            <a:r>
              <a:rPr lang="en-US" sz="2800" b="1" dirty="0" smtClean="0">
                <a:latin typeface="Baskerville Old Face" pitchFamily="18" charset="0"/>
                <a:cs typeface="David" pitchFamily="2" charset="-79"/>
              </a:rPr>
              <a:t>(pH)</a:t>
            </a:r>
            <a:r>
              <a:rPr lang="he-IL" sz="2800" b="1" dirty="0" smtClean="0">
                <a:latin typeface="Baskerville Old Face" pitchFamily="18" charset="0"/>
                <a:cs typeface="David" pitchFamily="2" charset="-79"/>
              </a:rPr>
              <a:t>  </a:t>
            </a:r>
            <a:r>
              <a:rPr lang="he-IL" sz="2800" b="1" dirty="0" smtClean="0">
                <a:cs typeface="David" pitchFamily="2" charset="-79"/>
              </a:rPr>
              <a:t>גבוה מ – 9.</a:t>
            </a:r>
          </a:p>
          <a:p>
            <a:r>
              <a:rPr lang="he-IL" sz="2800" b="1" dirty="0" smtClean="0">
                <a:cs typeface="David" pitchFamily="2" charset="-79"/>
              </a:rPr>
              <a:t>בסיס מוצק.</a:t>
            </a:r>
          </a:p>
          <a:p>
            <a:r>
              <a:rPr lang="he-IL" sz="2800" b="1" dirty="0" smtClean="0">
                <a:cs typeface="David" pitchFamily="2" charset="-79"/>
              </a:rPr>
              <a:t>להפריד תמיסות עם מתכות מעבר.</a:t>
            </a:r>
          </a:p>
          <a:p>
            <a:endParaRPr lang="he-IL" sz="2800" b="1" dirty="0" smtClean="0">
              <a:cs typeface="David" pitchFamily="2" charset="-79"/>
            </a:endParaRPr>
          </a:p>
          <a:p>
            <a:pPr marL="0" indent="0">
              <a:buNone/>
            </a:pPr>
            <a:r>
              <a:rPr lang="he-IL" sz="2800" b="1" u="sng" dirty="0" smtClean="0">
                <a:cs typeface="David" pitchFamily="2" charset="-79"/>
              </a:rPr>
              <a:t>הערה</a:t>
            </a:r>
            <a:r>
              <a:rPr lang="he-IL" sz="2800" b="1" dirty="0" smtClean="0">
                <a:cs typeface="David" pitchFamily="2" charset="-79"/>
              </a:rPr>
              <a:t>: בסיסים אורגנים יסווגו בהתאם: אורגני גבוה, אורגני נמוך.</a:t>
            </a:r>
          </a:p>
          <a:p>
            <a:endParaRPr lang="he-IL" b="1" dirty="0" smtClean="0">
              <a:cs typeface="+mj-cs"/>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771800" y="980728"/>
            <a:ext cx="3687682" cy="1015663"/>
          </a:xfrm>
          <a:prstGeom prst="rect">
            <a:avLst/>
          </a:prstGeom>
          <a:noFill/>
        </p:spPr>
        <p:txBody>
          <a:bodyPr wrap="square" lIns="91440" tIns="45720" rIns="91440" bIns="45720">
            <a:spAutoFit/>
          </a:bodyPr>
          <a:lstStyle/>
          <a:p>
            <a:pPr algn="ctr"/>
            <a:r>
              <a:rPr lang="he-IL" sz="6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6 -  בסיס</a:t>
            </a:r>
            <a:endParaRPr lang="en-US" sz="60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13</a:t>
            </a:fld>
            <a:endParaRPr lang="he-IL"/>
          </a:p>
        </p:txBody>
      </p:sp>
      <p:sp>
        <p:nvSpPr>
          <p:cNvPr id="8197" name="Content Placeholder 6"/>
          <p:cNvSpPr>
            <a:spLocks noGrp="1"/>
          </p:cNvSpPr>
          <p:nvPr>
            <p:ph idx="1"/>
          </p:nvPr>
        </p:nvSpPr>
        <p:spPr/>
        <p:txBody>
          <a:bodyPr/>
          <a:lstStyle/>
          <a:p>
            <a:endParaRPr lang="he-IL" dirty="0" smtClean="0"/>
          </a:p>
          <a:p>
            <a:pPr marL="0" indent="0" algn="ctr">
              <a:buNone/>
            </a:pPr>
            <a:r>
              <a:rPr lang="he-IL" sz="2800" b="1" dirty="0" smtClean="0">
                <a:cs typeface="David" pitchFamily="2" charset="-79"/>
              </a:rPr>
              <a:t>תמיסות  קיבוע  </a:t>
            </a:r>
            <a:r>
              <a:rPr lang="en-US" sz="2800" b="1" dirty="0" smtClean="0">
                <a:cs typeface="David" pitchFamily="2" charset="-79"/>
              </a:rPr>
              <a:t>(fixative)</a:t>
            </a:r>
            <a:r>
              <a:rPr lang="he-IL" sz="2800" b="1" dirty="0" smtClean="0">
                <a:cs typeface="David" pitchFamily="2" charset="-79"/>
              </a:rPr>
              <a:t>  ממשתמשי  מערכות צילום  גדולות  ומכוני  פיתוח.</a:t>
            </a:r>
          </a:p>
          <a:p>
            <a:pPr marL="0" indent="0" algn="ctr">
              <a:buNone/>
            </a:pPr>
            <a:endParaRPr lang="he-IL" sz="2800" b="1" dirty="0">
              <a:cs typeface="David" pitchFamily="2" charset="-79"/>
            </a:endParaRPr>
          </a:p>
          <a:p>
            <a:pPr marL="0" indent="0" algn="ctr">
              <a:buNone/>
            </a:pPr>
            <a:endParaRPr lang="he-IL" sz="2800" b="1" dirty="0" smtClean="0">
              <a:cs typeface="David" pitchFamily="2" charset="-79"/>
            </a:endParaRPr>
          </a:p>
          <a:p>
            <a:pPr marL="0" indent="0" algn="ctr">
              <a:buNone/>
            </a:pPr>
            <a:r>
              <a:rPr lang="he-IL" sz="2800" b="1" dirty="0" smtClean="0">
                <a:cs typeface="David" pitchFamily="2" charset="-79"/>
              </a:rPr>
              <a:t>לוחות מצילומי רנטגן ודומיהם, בנפרד</a:t>
            </a:r>
          </a:p>
          <a:p>
            <a:endParaRPr lang="he-IL" dirty="0" smtClean="0">
              <a:cs typeface="+mj-cs"/>
            </a:endParaRPr>
          </a:p>
        </p:txBody>
      </p:sp>
      <p:sp>
        <p:nvSpPr>
          <p:cNvPr id="6" name="Footer Placeholder 5"/>
          <p:cNvSpPr>
            <a:spLocks noGrp="1"/>
          </p:cNvSpPr>
          <p:nvPr>
            <p:ph type="ftr" sz="quarter" idx="11"/>
          </p:nvPr>
        </p:nvSpPr>
        <p:spPr>
          <a:xfrm>
            <a:off x="3124200" y="6356350"/>
            <a:ext cx="4400128"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100808" y="980728"/>
            <a:ext cx="6330580" cy="923330"/>
          </a:xfrm>
          <a:prstGeom prst="rect">
            <a:avLst/>
          </a:prstGeom>
          <a:no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7 –  תמיסות  קיבוע</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251520"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14</a:t>
            </a:fld>
            <a:endParaRPr lang="he-IL"/>
          </a:p>
        </p:txBody>
      </p:sp>
      <p:sp>
        <p:nvSpPr>
          <p:cNvPr id="8197" name="Content Placeholder 6"/>
          <p:cNvSpPr>
            <a:spLocks noGrp="1"/>
          </p:cNvSpPr>
          <p:nvPr>
            <p:ph idx="1"/>
          </p:nvPr>
        </p:nvSpPr>
        <p:spPr>
          <a:xfrm>
            <a:off x="467544" y="1268760"/>
            <a:ext cx="8229600" cy="4896544"/>
          </a:xfrm>
        </p:spPr>
        <p:txBody>
          <a:bodyPr/>
          <a:lstStyle/>
          <a:p>
            <a:endParaRPr lang="he-IL" dirty="0" smtClean="0"/>
          </a:p>
          <a:p>
            <a:endParaRPr lang="he-IL" dirty="0" smtClean="0">
              <a:cs typeface="+mj-cs"/>
            </a:endParaRPr>
          </a:p>
          <a:p>
            <a:pPr marL="0" indent="0" algn="ctr">
              <a:buNone/>
            </a:pPr>
            <a:r>
              <a:rPr lang="he-IL" b="1" dirty="0" smtClean="0">
                <a:cs typeface="David" pitchFamily="2" charset="-79"/>
              </a:rPr>
              <a:t>תמיסות  מימיות  של  חומצות  אי-אורגניות, בד"כ  ערך-הגבה </a:t>
            </a:r>
            <a:r>
              <a:rPr lang="en-US" b="1" dirty="0" smtClean="0">
                <a:latin typeface="Baskerville Old Face" pitchFamily="18" charset="0"/>
                <a:cs typeface="David" pitchFamily="2" charset="-79"/>
              </a:rPr>
              <a:t>(pH)</a:t>
            </a:r>
            <a:r>
              <a:rPr lang="he-IL" b="1" dirty="0" smtClean="0">
                <a:latin typeface="Baskerville Old Face" pitchFamily="18" charset="0"/>
                <a:cs typeface="David" pitchFamily="2" charset="-79"/>
              </a:rPr>
              <a:t> </a:t>
            </a:r>
            <a:r>
              <a:rPr lang="he-IL" b="1" dirty="0" smtClean="0">
                <a:cs typeface="David" pitchFamily="2" charset="-79"/>
              </a:rPr>
              <a:t>נמוך  מ – 5.</a:t>
            </a:r>
          </a:p>
          <a:p>
            <a:pPr marL="0" indent="0">
              <a:buNone/>
            </a:pPr>
            <a:r>
              <a:rPr lang="he-IL" sz="2400" b="1" dirty="0" smtClean="0">
                <a:cs typeface="David" pitchFamily="2" charset="-79"/>
              </a:rPr>
              <a:t>לא כולל (יסווגו בנפרד):</a:t>
            </a:r>
          </a:p>
          <a:p>
            <a:r>
              <a:rPr lang="he-IL" sz="2400" b="1" dirty="0" smtClean="0">
                <a:cs typeface="David" pitchFamily="2" charset="-79"/>
              </a:rPr>
              <a:t> תמיסות כרומטים</a:t>
            </a:r>
          </a:p>
          <a:p>
            <a:r>
              <a:rPr lang="he-IL" sz="2400" b="1" dirty="0" smtClean="0">
                <a:cs typeface="David" pitchFamily="2" charset="-79"/>
              </a:rPr>
              <a:t>חומצה גופרתית</a:t>
            </a:r>
          </a:p>
          <a:p>
            <a:r>
              <a:rPr lang="he-IL" sz="2400" b="1" dirty="0" smtClean="0">
                <a:cs typeface="David" pitchFamily="2" charset="-79"/>
              </a:rPr>
              <a:t>חומצה חנקתית מרוכזת</a:t>
            </a:r>
          </a:p>
          <a:p>
            <a:r>
              <a:rPr lang="he-IL" sz="2400" b="1" dirty="0" smtClean="0">
                <a:cs typeface="David" pitchFamily="2" charset="-79"/>
              </a:rPr>
              <a:t>חומצה מילחית מרוכזת</a:t>
            </a:r>
          </a:p>
          <a:p>
            <a:r>
              <a:rPr lang="he-IL" sz="2400" b="1" dirty="0" smtClean="0">
                <a:cs typeface="David" pitchFamily="2" charset="-79"/>
              </a:rPr>
              <a:t>תמיסות חומציות של מתכות ומלחים.</a:t>
            </a:r>
          </a:p>
          <a:p>
            <a:endParaRPr lang="he-IL" dirty="0" smtClean="0">
              <a:cs typeface="+mj-cs"/>
            </a:endParaRPr>
          </a:p>
        </p:txBody>
      </p:sp>
      <p:sp>
        <p:nvSpPr>
          <p:cNvPr id="6" name="Footer Placeholder 5"/>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771800" y="908720"/>
            <a:ext cx="4896544"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8 -  חומצות</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15</a:t>
            </a:fld>
            <a:endParaRPr lang="he-IL"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חומצה  כרומית  בתמיסה. </a:t>
            </a:r>
          </a:p>
          <a:p>
            <a:r>
              <a:rPr lang="he-IL" sz="2800" b="1" dirty="0" smtClean="0">
                <a:cs typeface="David" pitchFamily="2" charset="-79"/>
              </a:rPr>
              <a:t>חומצה  כרומית  תמיסה  בחומצה  גופרתית.</a:t>
            </a:r>
          </a:p>
          <a:p>
            <a:r>
              <a:rPr lang="he-IL" sz="2800" b="1" dirty="0" smtClean="0">
                <a:cs typeface="David" pitchFamily="2" charset="-79"/>
              </a:rPr>
              <a:t>תחמוצות  כרום  מומסות  בחומצה  גופרתית.</a:t>
            </a:r>
          </a:p>
          <a:p>
            <a:r>
              <a:rPr lang="he-IL" sz="2800" b="1" dirty="0" smtClean="0">
                <a:cs typeface="David" pitchFamily="2" charset="-79"/>
              </a:rPr>
              <a:t>תמיסת כרומט האשלגן.</a:t>
            </a:r>
          </a:p>
          <a:p>
            <a:pPr marL="0" indent="0" algn="ctr">
              <a:buNone/>
            </a:pPr>
            <a:endParaRPr lang="he-IL" sz="2800" b="1" dirty="0">
              <a:cs typeface="David" pitchFamily="2" charset="-79"/>
            </a:endParaRPr>
          </a:p>
          <a:p>
            <a:pPr marL="0" indent="0" algn="ctr">
              <a:buNone/>
            </a:pPr>
            <a:r>
              <a:rPr lang="he-IL" sz="2800" b="1" dirty="0" smtClean="0">
                <a:cs typeface="David" pitchFamily="2" charset="-79"/>
              </a:rPr>
              <a:t>הערה: מחיר הטיפול תלוי בריכוז יון   </a:t>
            </a:r>
            <a:r>
              <a:rPr lang="en-US" sz="2800" b="1" dirty="0" smtClean="0">
                <a:cs typeface="David" pitchFamily="2" charset="-79"/>
              </a:rPr>
              <a:t>Cr</a:t>
            </a:r>
            <a:r>
              <a:rPr lang="en-US" sz="2800" b="1" baseline="30000" dirty="0" smtClean="0">
                <a:cs typeface="David" pitchFamily="2" charset="-79"/>
              </a:rPr>
              <a:t>+6</a:t>
            </a:r>
            <a:endParaRPr lang="he-IL" sz="2800" b="1" baseline="30000" dirty="0" smtClean="0">
              <a:cs typeface="David" pitchFamily="2" charset="-79"/>
            </a:endParaRPr>
          </a:p>
          <a:p>
            <a:endParaRPr lang="he-IL" b="1" dirty="0" smtClean="0">
              <a:cs typeface="David" pitchFamily="2" charset="-79"/>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716382" y="764704"/>
            <a:ext cx="7149714"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9 –  תמיסות  "כרומתים"</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16</a:t>
            </a:fld>
            <a:endParaRPr lang="he-IL" dirty="0"/>
          </a:p>
        </p:txBody>
      </p:sp>
      <p:sp>
        <p:nvSpPr>
          <p:cNvPr id="8197" name="Content Placeholder 6"/>
          <p:cNvSpPr>
            <a:spLocks noGrp="1"/>
          </p:cNvSpPr>
          <p:nvPr>
            <p:ph idx="1"/>
          </p:nvPr>
        </p:nvSpPr>
        <p:spPr>
          <a:xfrm>
            <a:off x="395536" y="1412776"/>
            <a:ext cx="8229600" cy="4713387"/>
          </a:xfrm>
        </p:spPr>
        <p:txBody>
          <a:bodyPr/>
          <a:lstStyle/>
          <a:p>
            <a:r>
              <a:rPr lang="he-IL" sz="2800" b="1" dirty="0" smtClean="0">
                <a:cs typeface="David" pitchFamily="2" charset="-79"/>
              </a:rPr>
              <a:t>צבעים  על  בסיס  ממיסים  אורגנים.</a:t>
            </a:r>
          </a:p>
          <a:p>
            <a:r>
              <a:rPr lang="he-IL" sz="2800" b="1" dirty="0" smtClean="0">
                <a:cs typeface="David" pitchFamily="2" charset="-79"/>
              </a:rPr>
              <a:t>צבעים  משומשים,  עם  מדללים.</a:t>
            </a:r>
          </a:p>
          <a:p>
            <a:r>
              <a:rPr lang="he-IL" sz="2800" b="1" dirty="0" smtClean="0">
                <a:cs typeface="David" pitchFamily="2" charset="-79"/>
              </a:rPr>
              <a:t>אבקות  צבע.  </a:t>
            </a:r>
          </a:p>
          <a:p>
            <a:r>
              <a:rPr lang="he-IL" sz="2800" b="1" dirty="0" smtClean="0">
                <a:cs typeface="David" pitchFamily="2" charset="-79"/>
              </a:rPr>
              <a:t>ציפויים  מיוחדים  למתכות.</a:t>
            </a:r>
          </a:p>
          <a:p>
            <a:r>
              <a:rPr lang="he-IL" sz="2800" b="1" dirty="0" smtClean="0">
                <a:cs typeface="David" pitchFamily="2" charset="-79"/>
              </a:rPr>
              <a:t>צבעי  דפוס.</a:t>
            </a:r>
          </a:p>
          <a:p>
            <a:r>
              <a:rPr lang="he-IL" sz="2800" b="1" dirty="0" smtClean="0">
                <a:cs typeface="David" pitchFamily="2" charset="-79"/>
              </a:rPr>
              <a:t>דבקים   </a:t>
            </a:r>
            <a:r>
              <a:rPr lang="he-IL" sz="2000" b="1" dirty="0" smtClean="0">
                <a:cs typeface="David" pitchFamily="2" charset="-79"/>
              </a:rPr>
              <a:t>(להפריד מקשים של דבקים מבוססים פראוקסיד אורגני).</a:t>
            </a:r>
          </a:p>
          <a:p>
            <a:r>
              <a:rPr lang="he-IL" sz="2800" b="1" dirty="0" smtClean="0">
                <a:cs typeface="David" pitchFamily="2" charset="-79"/>
              </a:rPr>
              <a:t>ברכיבי  פוליאורתן:  פוליאול בלבד  (אסור איזוציאנט!)     </a:t>
            </a:r>
          </a:p>
          <a:p>
            <a:pPr lvl="1"/>
            <a:r>
              <a:rPr lang="he-IL" sz="2400" b="1" dirty="0" smtClean="0">
                <a:cs typeface="David" pitchFamily="2" charset="-79"/>
              </a:rPr>
              <a:t>איזוציאנטים יוגדרו כפסולת "לא שגרתית".</a:t>
            </a:r>
          </a:p>
          <a:p>
            <a:pPr lvl="1"/>
            <a:r>
              <a:rPr lang="he-IL" sz="2400" b="1" dirty="0" smtClean="0">
                <a:cs typeface="David" pitchFamily="2" charset="-79"/>
              </a:rPr>
              <a:t>להפריד תרסיסים</a:t>
            </a:r>
            <a:r>
              <a:rPr lang="en-US" sz="2400" b="1" dirty="0" smtClean="0">
                <a:cs typeface="David" pitchFamily="2" charset="-79"/>
              </a:rPr>
              <a:t>   </a:t>
            </a:r>
            <a:r>
              <a:rPr lang="he-IL" sz="2400" b="1" dirty="0" smtClean="0">
                <a:cs typeface="David" pitchFamily="2" charset="-79"/>
              </a:rPr>
              <a:t> </a:t>
            </a:r>
            <a:r>
              <a:rPr lang="en-US" sz="2400" b="1" dirty="0" smtClean="0">
                <a:cs typeface="David" pitchFamily="2" charset="-79"/>
              </a:rPr>
              <a:t>(UN1950)</a:t>
            </a:r>
            <a:r>
              <a:rPr lang="he-IL" sz="2400" b="1" dirty="0" smtClean="0">
                <a:cs typeface="David" pitchFamily="2" charset="-79"/>
              </a:rPr>
              <a:t> </a:t>
            </a:r>
            <a:endParaRPr lang="en-US" sz="2400" b="1" dirty="0" smtClean="0">
              <a:cs typeface="David" pitchFamily="2" charset="-79"/>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195736" y="548680"/>
            <a:ext cx="4536504" cy="1015663"/>
          </a:xfrm>
          <a:prstGeom prst="rect">
            <a:avLst/>
          </a:prstGeom>
          <a:noFill/>
        </p:spPr>
        <p:txBody>
          <a:bodyPr wrap="square" lIns="91440" tIns="45720" rIns="91440" bIns="45720">
            <a:spAutoFit/>
          </a:bodyPr>
          <a:lstStyle/>
          <a:p>
            <a:pPr algn="ctr"/>
            <a:r>
              <a:rPr lang="he-IL" sz="6000" b="1" cap="none" spc="0" dirty="0" smtClean="0">
                <a:ln w="12700">
                  <a:solidFill>
                    <a:schemeClr val="tx2">
                      <a:satMod val="155000"/>
                    </a:schemeClr>
                  </a:solidFill>
                  <a:prstDash val="solid"/>
                </a:ln>
                <a:solidFill>
                  <a:srgbClr val="B44A9D"/>
                </a:solidFill>
                <a:effectLst>
                  <a:outerShdw blurRad="41275" dist="20320" dir="1800000" algn="tl" rotWithShape="0">
                    <a:srgbClr val="000000">
                      <a:alpha val="40000"/>
                    </a:srgbClr>
                  </a:outerShdw>
                </a:effectLst>
              </a:rPr>
              <a:t>10 -  צבעים</a:t>
            </a:r>
            <a:endParaRPr lang="en-US" sz="6000" b="1" cap="none" spc="0" dirty="0">
              <a:ln w="12700">
                <a:solidFill>
                  <a:schemeClr val="tx2">
                    <a:satMod val="155000"/>
                  </a:schemeClr>
                </a:solidFill>
                <a:prstDash val="solid"/>
              </a:ln>
              <a:solidFill>
                <a:srgbClr val="B44A9D"/>
              </a:solidFill>
              <a:effectLst>
                <a:outerShdw blurRad="41275" dist="20320" dir="1800000" algn="tl" rotWithShape="0">
                  <a:srgbClr val="000000">
                    <a:alpha val="4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17</a:t>
            </a:fld>
            <a:endParaRPr lang="he-IL"/>
          </a:p>
        </p:txBody>
      </p:sp>
      <p:sp>
        <p:nvSpPr>
          <p:cNvPr id="8197" name="Content Placeholder 6"/>
          <p:cNvSpPr>
            <a:spLocks noGrp="1"/>
          </p:cNvSpPr>
          <p:nvPr>
            <p:ph idx="1"/>
          </p:nvPr>
        </p:nvSpPr>
        <p:spPr/>
        <p:txBody>
          <a:bodyPr/>
          <a:lstStyle/>
          <a:p>
            <a:r>
              <a:rPr lang="he-IL" b="1" u="sng" dirty="0" smtClean="0">
                <a:latin typeface="David" panose="020E0502060401010101" pitchFamily="34" charset="-79"/>
                <a:cs typeface="David" panose="020E0502060401010101" pitchFamily="34" charset="-79"/>
              </a:rPr>
              <a:t>תת-קבוצות</a:t>
            </a:r>
            <a:r>
              <a:rPr lang="he-IL" b="1" dirty="0" smtClean="0">
                <a:latin typeface="David" panose="020E0502060401010101" pitchFamily="34" charset="-79"/>
                <a:cs typeface="David" panose="020E0502060401010101" pitchFamily="34" charset="-79"/>
              </a:rPr>
              <a:t>:</a:t>
            </a:r>
          </a:p>
          <a:p>
            <a:r>
              <a:rPr lang="he-IL" sz="2800" b="1" dirty="0" smtClean="0"/>
              <a:t>מצברי עופרת-חומצה                                           </a:t>
            </a:r>
            <a:r>
              <a:rPr lang="en-US" sz="2800" b="1" dirty="0" err="1" smtClean="0"/>
              <a:t>Pb</a:t>
            </a:r>
            <a:endParaRPr lang="he-IL" sz="2800" b="1" dirty="0" smtClean="0"/>
          </a:p>
          <a:p>
            <a:r>
              <a:rPr lang="he-IL" sz="2800" b="1" dirty="0" smtClean="0"/>
              <a:t>סוללות ליתיום נטענות </a:t>
            </a:r>
            <a:r>
              <a:rPr lang="en-US" sz="2800" b="1" dirty="0" smtClean="0"/>
              <a:t>Rechargeable</a:t>
            </a:r>
            <a:r>
              <a:rPr lang="he-IL" sz="2800" b="1" dirty="0" smtClean="0"/>
              <a:t> </a:t>
            </a:r>
            <a:r>
              <a:rPr lang="en-US" sz="2800" b="1" dirty="0" smtClean="0"/>
              <a:t>(Primary)</a:t>
            </a:r>
            <a:r>
              <a:rPr lang="he-IL" sz="2800" b="1" dirty="0" smtClean="0"/>
              <a:t> </a:t>
            </a:r>
            <a:r>
              <a:rPr lang="en-US" sz="2800" b="1" dirty="0" smtClean="0"/>
              <a:t>Li-ion</a:t>
            </a:r>
            <a:endParaRPr lang="he-IL" sz="2800" b="1" dirty="0" smtClean="0"/>
          </a:p>
          <a:p>
            <a:r>
              <a:rPr lang="he-IL" sz="2800" b="1" dirty="0" smtClean="0"/>
              <a:t>סוללות ליתיום לא נטענות </a:t>
            </a:r>
            <a:r>
              <a:rPr lang="en-US" sz="2800" b="1" dirty="0" smtClean="0"/>
              <a:t>(Secondary)</a:t>
            </a:r>
            <a:r>
              <a:rPr lang="he-IL" sz="2800" b="1" dirty="0" smtClean="0"/>
              <a:t>                   </a:t>
            </a:r>
            <a:r>
              <a:rPr lang="en-US" sz="2800" b="1" dirty="0" smtClean="0"/>
              <a:t>Li</a:t>
            </a:r>
            <a:r>
              <a:rPr lang="he-IL" sz="2800" b="1" dirty="0" smtClean="0"/>
              <a:t> </a:t>
            </a:r>
          </a:p>
          <a:p>
            <a:pPr lvl="0"/>
            <a:r>
              <a:rPr lang="he-IL" sz="2800" b="1" dirty="0">
                <a:solidFill>
                  <a:prstClr val="black"/>
                </a:solidFill>
              </a:rPr>
              <a:t>סוללות אלקאליין                     </a:t>
            </a:r>
            <a:r>
              <a:rPr lang="en-US" sz="2800" b="1" dirty="0">
                <a:solidFill>
                  <a:prstClr val="black"/>
                </a:solidFill>
              </a:rPr>
              <a:t>Alkaline                         </a:t>
            </a:r>
          </a:p>
          <a:p>
            <a:r>
              <a:rPr lang="he-IL" sz="2800" b="1" dirty="0" smtClean="0"/>
              <a:t>מצברי ניקל-קדמיום                                           </a:t>
            </a:r>
            <a:r>
              <a:rPr lang="en-US" sz="2800" b="1" dirty="0" err="1" smtClean="0"/>
              <a:t>NiCd</a:t>
            </a:r>
            <a:endParaRPr lang="he-IL" sz="2800" b="1" dirty="0" smtClean="0"/>
          </a:p>
          <a:p>
            <a:r>
              <a:rPr lang="he-IL" sz="2800" b="1" smtClean="0"/>
              <a:t>מצברי ניקל-מתכת-הידריד                             </a:t>
            </a:r>
            <a:r>
              <a:rPr lang="en-US" sz="2800" b="1" dirty="0" smtClean="0"/>
              <a:t>NiMH</a:t>
            </a:r>
            <a:endParaRPr lang="he-IL" sz="2800" b="1" dirty="0" smtClean="0"/>
          </a:p>
          <a:p>
            <a:pPr algn="ctr"/>
            <a:r>
              <a:rPr lang="he-IL" sz="2800" b="1" u="sng" dirty="0" smtClean="0">
                <a:solidFill>
                  <a:srgbClr val="FF0000"/>
                </a:solidFill>
                <a:latin typeface="David" panose="020E0502060401010101" pitchFamily="34" charset="-79"/>
                <a:cs typeface="David" panose="020E0502060401010101" pitchFamily="34" charset="-79"/>
              </a:rPr>
              <a:t>חשוב  להפריד  במקור</a:t>
            </a:r>
          </a:p>
          <a:p>
            <a:pPr algn="ctr"/>
            <a:r>
              <a:rPr lang="he-IL" sz="2000" b="1" dirty="0" smtClean="0"/>
              <a:t>(קיימת טבלת דרישות מיון של ספקי המיחזור השונים)</a:t>
            </a:r>
          </a:p>
        </p:txBody>
      </p:sp>
      <p:sp>
        <p:nvSpPr>
          <p:cNvPr id="6" name="Footer Placeholder 5"/>
          <p:cNvSpPr>
            <a:spLocks noGrp="1"/>
          </p:cNvSpPr>
          <p:nvPr>
            <p:ph type="ftr" sz="quarter" idx="11"/>
          </p:nvPr>
        </p:nvSpPr>
        <p:spPr>
          <a:xfrm>
            <a:off x="3124200" y="6356350"/>
            <a:ext cx="4688160"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043608" y="692696"/>
            <a:ext cx="72008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11 -  סולללות  ומצברים</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946CBB0E-D797-4358-82F8-1F72F75E5717}" type="slidenum">
              <a:rPr lang="he-IL"/>
              <a:pPr>
                <a:defRPr/>
              </a:pPr>
              <a:t>18</a:t>
            </a:fld>
            <a:endParaRPr lang="he-IL"/>
          </a:p>
        </p:txBody>
      </p:sp>
      <p:sp>
        <p:nvSpPr>
          <p:cNvPr id="7" name="Content Placeholder 6"/>
          <p:cNvSpPr>
            <a:spLocks noGrp="1"/>
          </p:cNvSpPr>
          <p:nvPr>
            <p:ph idx="1"/>
          </p:nvPr>
        </p:nvSpPr>
        <p:spPr>
          <a:xfrm>
            <a:off x="457200" y="1484784"/>
            <a:ext cx="8229600" cy="4176464"/>
          </a:xfrm>
        </p:spPr>
        <p:txBody>
          <a:bodyPr rtlCol="1">
            <a:normAutofit fontScale="25000" lnSpcReduction="20000"/>
          </a:bodyPr>
          <a:lstStyle/>
          <a:p>
            <a:pPr fontAlgn="auto">
              <a:spcAft>
                <a:spcPts val="0"/>
              </a:spcAft>
              <a:buFont typeface="Arial" pitchFamily="34" charset="0"/>
              <a:buNone/>
              <a:defRPr/>
            </a:pPr>
            <a:endParaRPr lang="he-IL" b="1" dirty="0" smtClean="0">
              <a:cs typeface="+mj-cs"/>
            </a:endParaRPr>
          </a:p>
          <a:p>
            <a:pPr fontAlgn="auto">
              <a:spcAft>
                <a:spcPts val="0"/>
              </a:spcAft>
              <a:defRPr/>
            </a:pPr>
            <a:r>
              <a:rPr lang="he-IL" sz="8000" b="1" dirty="0" smtClean="0">
                <a:cs typeface="David" pitchFamily="2" charset="-79"/>
              </a:rPr>
              <a:t>הפרדה ראשונה: </a:t>
            </a:r>
          </a:p>
          <a:p>
            <a:pPr lvl="2" fontAlgn="auto">
              <a:spcAft>
                <a:spcPts val="0"/>
              </a:spcAft>
              <a:defRPr/>
            </a:pPr>
            <a:r>
              <a:rPr lang="he-IL" sz="8000" b="1" dirty="0" smtClean="0">
                <a:cs typeface="David" pitchFamily="2" charset="-79"/>
              </a:rPr>
              <a:t>נמסים ("אי-אורגני מוצק חריג")</a:t>
            </a:r>
          </a:p>
          <a:p>
            <a:pPr marL="0" indent="0" fontAlgn="auto">
              <a:spcAft>
                <a:spcPts val="0"/>
              </a:spcAft>
              <a:buNone/>
              <a:defRPr/>
            </a:pPr>
            <a:r>
              <a:rPr lang="he-IL" sz="8000" b="1" dirty="0">
                <a:cs typeface="David" pitchFamily="2" charset="-79"/>
              </a:rPr>
              <a:t>	</a:t>
            </a:r>
            <a:r>
              <a:rPr lang="he-IL" sz="8000" b="1" dirty="0" smtClean="0">
                <a:cs typeface="David" pitchFamily="2" charset="-79"/>
              </a:rPr>
              <a:t>.  לא נמסים במים ("אי-אורגני מוצק").</a:t>
            </a:r>
          </a:p>
          <a:p>
            <a:pPr fontAlgn="auto">
              <a:spcAft>
                <a:spcPts val="0"/>
              </a:spcAft>
              <a:defRPr/>
            </a:pPr>
            <a:r>
              <a:rPr lang="he-IL" sz="8000" b="1" dirty="0" smtClean="0">
                <a:cs typeface="David" pitchFamily="2" charset="-79"/>
              </a:rPr>
              <a:t>חומצה  אי-אורגנית  חלשה מוצקה (דוגמת חומצה בורית).</a:t>
            </a:r>
          </a:p>
          <a:p>
            <a:pPr fontAlgn="auto">
              <a:spcAft>
                <a:spcPts val="0"/>
              </a:spcAft>
              <a:defRPr/>
            </a:pPr>
            <a:r>
              <a:rPr lang="he-IL" sz="8000" b="1" dirty="0" smtClean="0">
                <a:cs typeface="David" pitchFamily="2" charset="-79"/>
              </a:rPr>
              <a:t>בסיס  אי-אורגני  חלש מוצק (דוגמת בסיס הנחושת או הברזל).</a:t>
            </a:r>
          </a:p>
          <a:p>
            <a:pPr fontAlgn="auto">
              <a:spcAft>
                <a:spcPts val="0"/>
              </a:spcAft>
              <a:defRPr/>
            </a:pPr>
            <a:r>
              <a:rPr lang="he-IL" sz="8000" b="1" dirty="0" smtClean="0">
                <a:cs typeface="David" pitchFamily="2" charset="-79"/>
              </a:rPr>
              <a:t>מלחים  אי-אורגניים. </a:t>
            </a:r>
          </a:p>
          <a:p>
            <a:pPr lvl="1" fontAlgn="auto">
              <a:spcAft>
                <a:spcPts val="0"/>
              </a:spcAft>
              <a:defRPr/>
            </a:pPr>
            <a:r>
              <a:rPr lang="he-IL" sz="8000" b="1" dirty="0" smtClean="0">
                <a:cs typeface="David" pitchFamily="2" charset="-79"/>
              </a:rPr>
              <a:t>להפריד בין: ציאנידים, ציאנטים, משתכים (דוגמת ברזל כלוריד), ארסנידים, כולל תמיסות שלהן.</a:t>
            </a:r>
          </a:p>
          <a:p>
            <a:pPr marL="0" indent="0" fontAlgn="auto">
              <a:spcAft>
                <a:spcPts val="0"/>
              </a:spcAft>
              <a:buNone/>
              <a:defRPr/>
            </a:pPr>
            <a:r>
              <a:rPr lang="he-IL" sz="8000" b="1" dirty="0" smtClean="0">
                <a:cs typeface="David" pitchFamily="2" charset="-79"/>
              </a:rPr>
              <a:t>  מיועדים לתהליך ייצוב במיצוק (במחיר גבוה, ועם הרבה חריגים).</a:t>
            </a:r>
          </a:p>
          <a:p>
            <a:pPr marL="0" indent="0" fontAlgn="auto">
              <a:spcAft>
                <a:spcPts val="0"/>
              </a:spcAft>
              <a:buNone/>
              <a:defRPr/>
            </a:pPr>
            <a:r>
              <a:rPr lang="he-IL" sz="8000" b="1" dirty="0" smtClean="0">
                <a:cs typeface="David" pitchFamily="2" charset="-79"/>
              </a:rPr>
              <a:t>- להפריד סולפידים וסולפיטים.</a:t>
            </a:r>
          </a:p>
          <a:p>
            <a:pPr marL="0" indent="0" fontAlgn="auto">
              <a:spcAft>
                <a:spcPts val="0"/>
              </a:spcAft>
              <a:buNone/>
              <a:defRPr/>
            </a:pPr>
            <a:r>
              <a:rPr lang="he-IL" sz="8000" b="1" dirty="0" smtClean="0">
                <a:cs typeface="David" pitchFamily="2" charset="-79"/>
              </a:rPr>
              <a:t>- תמיסות אי-אורגניות (נאוטרליות): הפרדה. חומצות בנפרד (ראה פרק חומצות).</a:t>
            </a:r>
          </a:p>
          <a:p>
            <a:pPr marL="0" indent="0" fontAlgn="auto">
              <a:spcAft>
                <a:spcPts val="0"/>
              </a:spcAft>
              <a:buNone/>
              <a:defRPr/>
            </a:pPr>
            <a:r>
              <a:rPr lang="he-IL" sz="8000" b="1" dirty="0" smtClean="0">
                <a:cs typeface="David" pitchFamily="2" charset="-79"/>
              </a:rPr>
              <a:t>- עופרת תצוין בנפרד (מיחזור בארץ)</a:t>
            </a:r>
          </a:p>
          <a:p>
            <a:pPr fontAlgn="auto">
              <a:spcAft>
                <a:spcPts val="0"/>
              </a:spcAft>
              <a:buNone/>
              <a:defRPr/>
            </a:pPr>
            <a:endParaRPr lang="he-IL" sz="8000" b="1" dirty="0" smtClean="0">
              <a:cs typeface="David" pitchFamily="2" charset="-79"/>
            </a:endParaRPr>
          </a:p>
          <a:p>
            <a:pPr lvl="1" fontAlgn="auto">
              <a:spcAft>
                <a:spcPts val="0"/>
              </a:spcAft>
              <a:buFont typeface="Arial" pitchFamily="34" charset="0"/>
              <a:buNone/>
              <a:defRPr/>
            </a:pPr>
            <a:r>
              <a:rPr lang="he-IL" b="1" dirty="0" smtClean="0">
                <a:cs typeface="+mj-cs"/>
              </a:rPr>
              <a:t>                       </a:t>
            </a:r>
            <a:endParaRPr lang="he-IL" sz="3200" b="1" dirty="0" smtClean="0">
              <a:cs typeface="+mj-cs"/>
            </a:endParaRPr>
          </a:p>
          <a:p>
            <a:pPr fontAlgn="auto">
              <a:spcAft>
                <a:spcPts val="0"/>
              </a:spcAft>
              <a:defRPr/>
            </a:pPr>
            <a:endParaRPr lang="he-IL" dirty="0"/>
          </a:p>
        </p:txBody>
      </p:sp>
      <p:sp>
        <p:nvSpPr>
          <p:cNvPr id="8" name="Rectangle 7"/>
          <p:cNvSpPr/>
          <p:nvPr/>
        </p:nvSpPr>
        <p:spPr>
          <a:xfrm>
            <a:off x="1979712" y="620688"/>
            <a:ext cx="5908227" cy="923330"/>
          </a:xfrm>
          <a:prstGeom prst="rect">
            <a:avLst/>
          </a:prstGeom>
          <a:noFill/>
        </p:spPr>
        <p:txBody>
          <a:bodyPr wrap="square">
            <a:spAutoFit/>
          </a:bodyPr>
          <a:lstStyle/>
          <a:p>
            <a:pPr algn="ctr" fontAlgn="auto">
              <a:spcBef>
                <a:spcPts val="0"/>
              </a:spcBef>
              <a:spcAft>
                <a:spcPts val="0"/>
              </a:spcAft>
              <a:defRPr/>
            </a:pPr>
            <a:r>
              <a:rPr lang="he-I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j-cs"/>
              </a:rPr>
              <a:t>12 -  אי-אורגני</a:t>
            </a:r>
            <a:endParaRPr lang="he-I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9" name="Footer Placeholder 8"/>
          <p:cNvSpPr>
            <a:spLocks noGrp="1"/>
          </p:cNvSpPr>
          <p:nvPr>
            <p:ph type="ftr" sz="quarter" idx="11"/>
          </p:nvPr>
        </p:nvSpPr>
        <p:spPr>
          <a:xfrm>
            <a:off x="3124200" y="6356350"/>
            <a:ext cx="4544144" cy="365125"/>
          </a:xfrm>
        </p:spPr>
        <p:txBody>
          <a:bodyPr/>
          <a:lstStyle/>
          <a:p>
            <a:pPr>
              <a:defRPr/>
            </a:pPr>
            <a:r>
              <a:rPr lang="he-IL" smtClean="0"/>
              <a:t>דניאל שטרן -הדרכת סיווג - מהדורה 1.0: 02-04-2013; עדכון 1.6: 29.04.2018</a:t>
            </a:r>
            <a:endParaRPr lang="he-IL" dirty="0"/>
          </a:p>
        </p:txBody>
      </p:sp>
      <p:pic>
        <p:nvPicPr>
          <p:cNvPr id="10" name="Picture 9"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19</a:t>
            </a:fld>
            <a:endParaRPr lang="he-IL"/>
          </a:p>
        </p:txBody>
      </p:sp>
      <p:sp>
        <p:nvSpPr>
          <p:cNvPr id="8197" name="Content Placeholder 6"/>
          <p:cNvSpPr>
            <a:spLocks noGrp="1"/>
          </p:cNvSpPr>
          <p:nvPr>
            <p:ph idx="1"/>
          </p:nvPr>
        </p:nvSpPr>
        <p:spPr>
          <a:xfrm>
            <a:off x="457200" y="1988840"/>
            <a:ext cx="8229600" cy="4137323"/>
          </a:xfrm>
        </p:spPr>
        <p:txBody>
          <a:bodyPr/>
          <a:lstStyle/>
          <a:p>
            <a:r>
              <a:rPr lang="he-IL" sz="2800" b="1" dirty="0" smtClean="0">
                <a:cs typeface="David" pitchFamily="2" charset="-79"/>
              </a:rPr>
              <a:t>תוצרי  תהליכים  בתעשיית  הרוקחות.</a:t>
            </a:r>
          </a:p>
          <a:p>
            <a:r>
              <a:rPr lang="he-IL" sz="2800" b="1" dirty="0" smtClean="0">
                <a:cs typeface="David" pitchFamily="2" charset="-79"/>
              </a:rPr>
              <a:t>תוצרי  תהליכים  בתעשיות  כימיות.</a:t>
            </a:r>
          </a:p>
          <a:p>
            <a:r>
              <a:rPr lang="he-IL" sz="2800" b="1" dirty="0" smtClean="0">
                <a:cs typeface="David" pitchFamily="2" charset="-79"/>
              </a:rPr>
              <a:t>חומרי-גלם  פגי  תוקף מתעשיית הרוקחות.</a:t>
            </a:r>
          </a:p>
          <a:p>
            <a:r>
              <a:rPr lang="he-IL" sz="2800" b="1" dirty="0" smtClean="0">
                <a:cs typeface="David" pitchFamily="2" charset="-79"/>
              </a:rPr>
              <a:t> </a:t>
            </a:r>
            <a:r>
              <a:rPr lang="he-IL" sz="2800" b="1" dirty="0">
                <a:solidFill>
                  <a:prstClr val="black"/>
                </a:solidFill>
                <a:cs typeface="David" pitchFamily="2" charset="-79"/>
              </a:rPr>
              <a:t>חומרי-גלם  פגי  תוקף מתעשיית </a:t>
            </a:r>
            <a:r>
              <a:rPr lang="he-IL" sz="2800" b="1" dirty="0" smtClean="0">
                <a:solidFill>
                  <a:prstClr val="black"/>
                </a:solidFill>
                <a:cs typeface="David" pitchFamily="2" charset="-79"/>
              </a:rPr>
              <a:t>תהליכים.</a:t>
            </a:r>
            <a:endParaRPr lang="he-IL" sz="2800" b="1" dirty="0" smtClean="0">
              <a:cs typeface="David" pitchFamily="2" charset="-79"/>
            </a:endParaRPr>
          </a:p>
          <a:p>
            <a:r>
              <a:rPr lang="he-IL" sz="2800" b="1" dirty="0" smtClean="0">
                <a:cs typeface="David" pitchFamily="2" charset="-79"/>
              </a:rPr>
              <a:t>להפריד בין ח"ג תעשיה תהליכית לח"ג לתרופות.</a:t>
            </a:r>
          </a:p>
          <a:p>
            <a:r>
              <a:rPr lang="he-IL" sz="1800" b="1" dirty="0" smtClean="0">
                <a:cs typeface="David" pitchFamily="2" charset="-79"/>
              </a:rPr>
              <a:t>תוספת מחיר לטיפול עבור תכולת הלוגנים, גופרית, מתכות כבדות</a:t>
            </a:r>
          </a:p>
          <a:p>
            <a:r>
              <a:rPr lang="he-IL" sz="1800" b="1" dirty="0" smtClean="0">
                <a:cs typeface="David" pitchFamily="2" charset="-79"/>
              </a:rPr>
              <a:t>(פיח תנורים ייסווג כאורגני מוצק או אבקת צבע על פי היעד התקף )</a:t>
            </a:r>
          </a:p>
          <a:p>
            <a:endParaRPr lang="he-IL" sz="1800" b="1" dirty="0">
              <a:cs typeface="David" pitchFamily="2" charset="-79"/>
            </a:endParaRPr>
          </a:p>
          <a:p>
            <a:r>
              <a:rPr lang="he-IL" sz="2800" b="1" u="sng" dirty="0" smtClean="0">
                <a:cs typeface="David" pitchFamily="2" charset="-79"/>
              </a:rPr>
              <a:t>כל  אחד  מהנ"ל  מהווה  סיווג  נפרד</a:t>
            </a:r>
          </a:p>
          <a:p>
            <a:endParaRPr lang="he-IL" b="1" dirty="0" smtClean="0">
              <a:cs typeface="+mj-cs"/>
            </a:endParaRPr>
          </a:p>
          <a:p>
            <a:endParaRPr lang="he-IL" dirty="0" smtClean="0"/>
          </a:p>
        </p:txBody>
      </p:sp>
      <p:sp>
        <p:nvSpPr>
          <p:cNvPr id="6" name="Footer Placeholder 5"/>
          <p:cNvSpPr>
            <a:spLocks noGrp="1"/>
          </p:cNvSpPr>
          <p:nvPr>
            <p:ph type="ftr" sz="quarter" idx="11"/>
          </p:nvPr>
        </p:nvSpPr>
        <p:spPr>
          <a:xfrm>
            <a:off x="3131840" y="6381328"/>
            <a:ext cx="4328120"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190087" y="764704"/>
            <a:ext cx="551785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  מוצק  אורגני</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pPr algn="ctr"/>
            <a:r>
              <a:rPr lang="he-IL" sz="4400" b="1" dirty="0" smtClean="0">
                <a:latin typeface="David" panose="020E0502060401010101" pitchFamily="34" charset="-79"/>
                <a:cs typeface="David" panose="020E0502060401010101" pitchFamily="34" charset="-79"/>
              </a:rPr>
              <a:t>מקור  הסיווגים  והסדרת  הובלה בינלאומית  של  סוגי  פסולת  מסוכנת  ולא  מסוכנת</a:t>
            </a:r>
            <a:endParaRPr lang="he-IL" sz="4400" b="1" dirty="0">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a:t>
            </a:fld>
            <a:endParaRPr lang="he-IL"/>
          </a:p>
        </p:txBody>
      </p:sp>
    </p:spTree>
    <p:extLst>
      <p:ext uri="{BB962C8B-B14F-4D97-AF65-F5344CB8AC3E}">
        <p14:creationId xmlns:p14="http://schemas.microsoft.com/office/powerpoint/2010/main" val="49707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20</a:t>
            </a:fld>
            <a:endParaRPr lang="he-IL"/>
          </a:p>
        </p:txBody>
      </p:sp>
      <p:sp>
        <p:nvSpPr>
          <p:cNvPr id="8197" name="Content Placeholder 6"/>
          <p:cNvSpPr>
            <a:spLocks noGrp="1"/>
          </p:cNvSpPr>
          <p:nvPr>
            <p:ph idx="1"/>
          </p:nvPr>
        </p:nvSpPr>
        <p:spPr>
          <a:xfrm>
            <a:off x="457200" y="1124745"/>
            <a:ext cx="8229600" cy="4392488"/>
          </a:xfrm>
        </p:spPr>
        <p:txBody>
          <a:bodyPr/>
          <a:lstStyle/>
          <a:p>
            <a:endParaRPr lang="he-IL" dirty="0" smtClean="0"/>
          </a:p>
          <a:p>
            <a:pPr>
              <a:buNone/>
            </a:pPr>
            <a:endParaRPr lang="he-IL" dirty="0" smtClean="0">
              <a:solidFill>
                <a:schemeClr val="accent6">
                  <a:lumMod val="75000"/>
                </a:schemeClr>
              </a:solidFill>
            </a:endParaRPr>
          </a:p>
          <a:p>
            <a:r>
              <a:rPr lang="he-IL" sz="2800" b="1" dirty="0" smtClean="0"/>
              <a:t>סמרטוטים, מסננים, כפפות, חלוקים, סרבלים, כיסויים  מזוהמים  בצבע,  דבק, כימיקאלים.</a:t>
            </a:r>
          </a:p>
          <a:p>
            <a:endParaRPr lang="he-IL" sz="2800" b="1" dirty="0" smtClean="0"/>
          </a:p>
          <a:p>
            <a:r>
              <a:rPr lang="he-IL" sz="2800" b="1" dirty="0" smtClean="0">
                <a:solidFill>
                  <a:srgbClr val="7030A0"/>
                </a:solidFill>
                <a:latin typeface="David" panose="020E0502060401010101" pitchFamily="34" charset="-79"/>
                <a:cs typeface="David" panose="020E0502060401010101" pitchFamily="34" charset="-79"/>
              </a:rPr>
              <a:t>קוד פסולת אירופאי:  </a:t>
            </a:r>
            <a:r>
              <a:rPr lang="en-US" sz="2800" b="1" dirty="0" smtClean="0">
                <a:solidFill>
                  <a:srgbClr val="7030A0"/>
                </a:solidFill>
                <a:latin typeface="David" panose="020E0502060401010101" pitchFamily="34" charset="-79"/>
                <a:cs typeface="David" panose="020E0502060401010101" pitchFamily="34" charset="-79"/>
              </a:rPr>
              <a:t>15 02 02*</a:t>
            </a:r>
            <a:endParaRPr lang="he-IL" sz="2800" b="1" dirty="0" smtClean="0">
              <a:solidFill>
                <a:srgbClr val="7030A0"/>
              </a:solidFill>
              <a:latin typeface="David" panose="020E0502060401010101" pitchFamily="34" charset="-79"/>
              <a:cs typeface="David" panose="020E0502060401010101" pitchFamily="34" charset="-79"/>
            </a:endParaRPr>
          </a:p>
          <a:p>
            <a:endParaRPr lang="he-IL" dirty="0" smtClean="0"/>
          </a:p>
        </p:txBody>
      </p:sp>
      <p:sp>
        <p:nvSpPr>
          <p:cNvPr id="6" name="Footer Placeholder 5"/>
          <p:cNvSpPr>
            <a:spLocks noGrp="1"/>
          </p:cNvSpPr>
          <p:nvPr>
            <p:ph type="ftr" sz="quarter" idx="11"/>
          </p:nvPr>
        </p:nvSpPr>
        <p:spPr>
          <a:xfrm>
            <a:off x="3124200" y="6356350"/>
            <a:ext cx="4616152" cy="365125"/>
          </a:xfrm>
        </p:spPr>
        <p:txBody>
          <a:bodyPr/>
          <a:lstStyle/>
          <a:p>
            <a:pPr>
              <a:defRPr/>
            </a:pPr>
            <a:r>
              <a:rPr lang="he-IL" smtClean="0"/>
              <a:t>דניאל שטרן -הדרכת סיווג - מהדורה 1.0: 02-04-2013; עדכון 1.6: 29.04.2018</a:t>
            </a:r>
            <a:endParaRPr lang="he-IL" dirty="0"/>
          </a:p>
        </p:txBody>
      </p:sp>
      <p:sp>
        <p:nvSpPr>
          <p:cNvPr id="8" name="Rectangle 7"/>
          <p:cNvSpPr/>
          <p:nvPr/>
        </p:nvSpPr>
        <p:spPr>
          <a:xfrm>
            <a:off x="803412" y="980728"/>
            <a:ext cx="7422225" cy="923330"/>
          </a:xfrm>
          <a:prstGeom prst="rect">
            <a:avLst/>
          </a:prstGeom>
          <a:noFill/>
        </p:spPr>
        <p:txBody>
          <a:bodyPr wrap="none" lIns="91440" tIns="45720" rIns="91440" bIns="45720">
            <a:spAutoFit/>
          </a:bodyPr>
          <a:lstStyle/>
          <a:p>
            <a:pPr algn="ctr"/>
            <a:r>
              <a:rPr lang="he-IL"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14 -  סמרטוטים  מזוהמים</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9" name="Picture 8" descr="C:\Documents and Settings\Daniel\Desktop\OFFICE 1\לוגו טביב 2012-04-23.jpg"/>
          <p:cNvPicPr/>
          <p:nvPr/>
        </p:nvPicPr>
        <p:blipFill>
          <a:blip r:embed="rId2" cstate="print"/>
          <a:srcRect/>
          <a:stretch>
            <a:fillRect/>
          </a:stretch>
        </p:blipFill>
        <p:spPr bwMode="auto">
          <a:xfrm>
            <a:off x="323528" y="18864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8855"/>
          </a:xfrm>
        </p:spPr>
        <p:txBody>
          <a:bodyPr/>
          <a:lstStyle/>
          <a:p>
            <a:pPr marL="342900" lvl="0" indent="-342900">
              <a:spcBef>
                <a:spcPct val="20000"/>
              </a:spcBef>
            </a:pPr>
            <a:r>
              <a:rPr lang="he-IL" sz="2800" b="1" dirty="0" smtClean="0">
                <a:cs typeface="David" pitchFamily="2" charset="-79"/>
              </a:rPr>
              <a:t>1. מסננים  משומשים  מתעשית  הרוקחות.</a:t>
            </a:r>
            <a:br>
              <a:rPr lang="he-IL" sz="2800" b="1" dirty="0" smtClean="0">
                <a:cs typeface="David" pitchFamily="2" charset="-79"/>
              </a:rPr>
            </a:br>
            <a:r>
              <a:rPr lang="he-IL" sz="2800" b="1" dirty="0" smtClean="0">
                <a:cs typeface="David" pitchFamily="2" charset="-79"/>
              </a:rPr>
              <a:t>2. תעשיות  טיפול  במים.</a:t>
            </a:r>
            <a:br>
              <a:rPr lang="he-IL" sz="2800" b="1" dirty="0" smtClean="0">
                <a:cs typeface="David" pitchFamily="2" charset="-79"/>
              </a:rPr>
            </a:br>
            <a:r>
              <a:rPr lang="he-IL" sz="2800" dirty="0" smtClean="0">
                <a:cs typeface="David" pitchFamily="2" charset="-79"/>
              </a:rPr>
              <a:t>3. </a:t>
            </a:r>
            <a:r>
              <a:rPr lang="he-IL" sz="2800" b="1" dirty="0" smtClean="0">
                <a:cs typeface="David" pitchFamily="2" charset="-79"/>
              </a:rPr>
              <a:t>תעשייה  כימית.</a:t>
            </a:r>
            <a:br>
              <a:rPr lang="he-IL" sz="2800" b="1" dirty="0" smtClean="0">
                <a:cs typeface="David" pitchFamily="2" charset="-79"/>
              </a:rPr>
            </a:br>
            <a:r>
              <a:rPr lang="he-IL" sz="2800" b="1" dirty="0" smtClean="0">
                <a:cs typeface="David" pitchFamily="2" charset="-79"/>
              </a:rPr>
              <a:t>4. תעשיית  מזון.</a:t>
            </a:r>
            <a:br>
              <a:rPr lang="he-IL" sz="2800" b="1" dirty="0" smtClean="0">
                <a:cs typeface="David" pitchFamily="2" charset="-79"/>
              </a:rPr>
            </a:br>
            <a:r>
              <a:rPr lang="he-IL" sz="2800" b="1" dirty="0" smtClean="0">
                <a:cs typeface="David" pitchFamily="2" charset="-79"/>
              </a:rPr>
              <a:t>5. מסנני  מזגנים  מרכזיים  של  ביניינים.</a:t>
            </a:r>
            <a:br>
              <a:rPr lang="he-IL" sz="2800" b="1" dirty="0" smtClean="0">
                <a:cs typeface="David" pitchFamily="2" charset="-79"/>
              </a:rPr>
            </a:br>
            <a:r>
              <a:rPr lang="he-IL" sz="2800" b="1" dirty="0" smtClean="0">
                <a:cs typeface="David" pitchFamily="2" charset="-79"/>
              </a:rPr>
              <a:t/>
            </a:r>
            <a:br>
              <a:rPr lang="he-IL" sz="2800" b="1" dirty="0" smtClean="0">
                <a:cs typeface="David" pitchFamily="2" charset="-79"/>
              </a:rPr>
            </a:br>
            <a:r>
              <a:rPr lang="he-IL" sz="1800" dirty="0">
                <a:solidFill>
                  <a:prstClr val="black"/>
                </a:solidFill>
                <a:latin typeface="Calibri"/>
                <a:ea typeface="+mn-ea"/>
                <a:cs typeface="David" pitchFamily="2" charset="-79"/>
              </a:rPr>
              <a:t>(פיח תנורים ייסווג כאבקת צבע, אורגני מוצק או פחם פעיל על פי היעד התקף). </a:t>
            </a:r>
            <a:br>
              <a:rPr lang="he-IL" sz="1800" dirty="0">
                <a:solidFill>
                  <a:prstClr val="black"/>
                </a:solidFill>
                <a:latin typeface="Calibri"/>
                <a:ea typeface="+mn-ea"/>
                <a:cs typeface="David" pitchFamily="2" charset="-79"/>
              </a:rPr>
            </a:br>
            <a:endParaRPr lang="he-IL" sz="2800" b="1" dirty="0">
              <a:cs typeface="David" pitchFamily="2" charset="-79"/>
            </a:endParaRPr>
          </a:p>
        </p:txBody>
      </p:sp>
      <p:sp>
        <p:nvSpPr>
          <p:cNvPr id="8" name="Subtitle 7"/>
          <p:cNvSpPr>
            <a:spLocks noGrp="1"/>
          </p:cNvSpPr>
          <p:nvPr>
            <p:ph type="subTitle" idx="1"/>
          </p:nvPr>
        </p:nvSpPr>
        <p:spPr>
          <a:xfrm>
            <a:off x="1691680" y="188640"/>
            <a:ext cx="6400800" cy="697632"/>
          </a:xfrm>
        </p:spPr>
        <p:txBody>
          <a:bodyPr/>
          <a:lstStyle/>
          <a:p>
            <a:pPr algn="r"/>
            <a:r>
              <a:rPr lang="he-IL" dirty="0" smtClean="0">
                <a:cs typeface="+mj-cs"/>
              </a:rPr>
              <a:t>סיווג  פסולת</a:t>
            </a:r>
            <a:endParaRPr lang="he-IL" dirty="0">
              <a:cs typeface="+mj-cs"/>
            </a:endParaRPr>
          </a:p>
        </p:txBody>
      </p:sp>
      <p:sp>
        <p:nvSpPr>
          <p:cNvPr id="4" name="Footer Placeholder 3"/>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21</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188640"/>
            <a:ext cx="1008063" cy="655637"/>
          </a:xfrm>
          <a:prstGeom prst="rect">
            <a:avLst/>
          </a:prstGeom>
          <a:noFill/>
          <a:ln w="9525">
            <a:noFill/>
            <a:miter lim="800000"/>
            <a:headEnd/>
            <a:tailEnd/>
          </a:ln>
        </p:spPr>
      </p:pic>
      <p:sp>
        <p:nvSpPr>
          <p:cNvPr id="7" name="Rectangle 6"/>
          <p:cNvSpPr/>
          <p:nvPr/>
        </p:nvSpPr>
        <p:spPr>
          <a:xfrm>
            <a:off x="2219400" y="908720"/>
            <a:ext cx="4873450" cy="923330"/>
          </a:xfrm>
          <a:prstGeom prst="rect">
            <a:avLst/>
          </a:prstGeom>
          <a:noFill/>
        </p:spPr>
        <p:txBody>
          <a:bodyPr wrap="none" lIns="91440" tIns="45720" rIns="91440" bIns="45720">
            <a:spAutoFit/>
          </a:bodyPr>
          <a:lstStyle/>
          <a:p>
            <a:pPr algn="ctr"/>
            <a:r>
              <a:rPr lang="he-I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 –  פחם  פעיל</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3024336"/>
          </a:xfrm>
        </p:spPr>
        <p:txBody>
          <a:bodyPr/>
          <a:lstStyle/>
          <a:p>
            <a:r>
              <a:rPr lang="he-IL" sz="2800" b="1" dirty="0" smtClean="0">
                <a:cs typeface="David" pitchFamily="2" charset="-79"/>
              </a:rPr>
              <a:t>חשוב להפריד את הסוללות מהמכשירים.</a:t>
            </a:r>
            <a:br>
              <a:rPr lang="he-IL" sz="2800" b="1" dirty="0" smtClean="0">
                <a:cs typeface="David" pitchFamily="2" charset="-79"/>
              </a:rPr>
            </a:br>
            <a:r>
              <a:rPr lang="he-IL" sz="2800" b="1" dirty="0" smtClean="0">
                <a:cs typeface="David" pitchFamily="2" charset="-79"/>
              </a:rPr>
              <a:t>     רשימת סיווג : </a:t>
            </a:r>
            <a:br>
              <a:rPr lang="he-IL" sz="2800" b="1" dirty="0" smtClean="0">
                <a:cs typeface="David" pitchFamily="2" charset="-79"/>
              </a:rPr>
            </a:br>
            <a:r>
              <a:rPr lang="he-IL" sz="2800" b="1" dirty="0" smtClean="0">
                <a:cs typeface="David" pitchFamily="2" charset="-79"/>
              </a:rPr>
              <a:t>                  על פי הגדרות בהוראות תחנה.</a:t>
            </a:r>
            <a:br>
              <a:rPr lang="he-IL" sz="2800" b="1" dirty="0" smtClean="0">
                <a:cs typeface="David" pitchFamily="2" charset="-79"/>
              </a:rPr>
            </a:br>
            <a:r>
              <a:rPr lang="he-IL" sz="2800" b="1" dirty="0" smtClean="0">
                <a:cs typeface="David" pitchFamily="2" charset="-79"/>
              </a:rPr>
              <a:t/>
            </a:r>
            <a:br>
              <a:rPr lang="he-IL" sz="2800" b="1" dirty="0" smtClean="0">
                <a:cs typeface="David" pitchFamily="2" charset="-79"/>
              </a:rPr>
            </a:br>
            <a:r>
              <a:rPr lang="he-IL" sz="2800" b="1" dirty="0" smtClean="0">
                <a:cs typeface="David" pitchFamily="2" charset="-79"/>
              </a:rPr>
              <a:t> ראה מצגת נפרדת.</a:t>
            </a:r>
            <a:endParaRPr lang="he-IL" sz="2800" b="1" dirty="0">
              <a:cs typeface="David" pitchFamily="2" charset="-79"/>
            </a:endParaRPr>
          </a:p>
        </p:txBody>
      </p:sp>
      <p:sp>
        <p:nvSpPr>
          <p:cNvPr id="4" name="Footer Placeholder 3"/>
          <p:cNvSpPr>
            <a:spLocks noGrp="1"/>
          </p:cNvSpPr>
          <p:nvPr>
            <p:ph type="ftr" sz="quarter" idx="11"/>
          </p:nvPr>
        </p:nvSpPr>
        <p:spPr>
          <a:xfrm>
            <a:off x="3124200" y="6356350"/>
            <a:ext cx="4544144"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22</a:t>
            </a:fld>
            <a:endParaRPr lang="he-IL"/>
          </a:p>
        </p:txBody>
      </p:sp>
      <p:pic>
        <p:nvPicPr>
          <p:cNvPr id="6" name="Content Placeholder 5" descr="C:\Documents and Settings\Daniel\Desktop\OFFICE 1\לוגו טביב 2012-04-23.jpg"/>
          <p:cNvPicPr>
            <a:picLocks noGrp="1"/>
          </p:cNvPicPr>
          <p:nvPr>
            <p:ph idx="1"/>
          </p:nvPr>
        </p:nvPicPr>
        <p:blipFill>
          <a:blip r:embed="rId2" cstate="print"/>
          <a:srcRect/>
          <a:stretch>
            <a:fillRect/>
          </a:stretch>
        </p:blipFill>
        <p:spPr bwMode="auto">
          <a:xfrm>
            <a:off x="323528" y="188640"/>
            <a:ext cx="863740" cy="512607"/>
          </a:xfrm>
          <a:prstGeom prst="rect">
            <a:avLst/>
          </a:prstGeom>
          <a:noFill/>
          <a:ln w="9525">
            <a:noFill/>
            <a:miter lim="800000"/>
            <a:headEnd/>
            <a:tailEnd/>
          </a:ln>
        </p:spPr>
      </p:pic>
      <p:sp>
        <p:nvSpPr>
          <p:cNvPr id="12" name="Rectangle 11"/>
          <p:cNvSpPr/>
          <p:nvPr/>
        </p:nvSpPr>
        <p:spPr>
          <a:xfrm>
            <a:off x="683568" y="692696"/>
            <a:ext cx="7536037"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16 –  פסולת  אלקטרוניקה</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706090"/>
          </a:xfrm>
        </p:spPr>
        <p:txBody>
          <a:bodyPr/>
          <a:lstStyle/>
          <a:p>
            <a:r>
              <a:rPr lang="he-IL" sz="2800" dirty="0" smtClean="0"/>
              <a:t>סיווג  פסולת</a:t>
            </a:r>
            <a:endParaRPr lang="he-IL" sz="2800" dirty="0"/>
          </a:p>
        </p:txBody>
      </p:sp>
      <p:sp>
        <p:nvSpPr>
          <p:cNvPr id="3" name="Content Placeholder 2"/>
          <p:cNvSpPr>
            <a:spLocks noGrp="1"/>
          </p:cNvSpPr>
          <p:nvPr>
            <p:ph idx="1"/>
          </p:nvPr>
        </p:nvSpPr>
        <p:spPr>
          <a:xfrm>
            <a:off x="457200" y="2132856"/>
            <a:ext cx="8229600" cy="3993307"/>
          </a:xfrm>
        </p:spPr>
        <p:txBody>
          <a:bodyPr/>
          <a:lstStyle/>
          <a:p>
            <a:pPr marL="0" indent="0" algn="l" rtl="0">
              <a:buNone/>
            </a:pPr>
            <a:r>
              <a:rPr lang="en-US" sz="2800" dirty="0" smtClean="0"/>
              <a:t>(Pre-impregnated fabrics)</a:t>
            </a:r>
          </a:p>
          <a:p>
            <a:pPr algn="l" rtl="0"/>
            <a:endParaRPr lang="he-IL" sz="2800" dirty="0" smtClean="0"/>
          </a:p>
          <a:p>
            <a:r>
              <a:rPr lang="he-IL" sz="2800" b="1" dirty="0" smtClean="0">
                <a:cs typeface="David" pitchFamily="2" charset="-79"/>
              </a:rPr>
              <a:t>בדי  שיריון  מוספגים  בדבק  ומגולגלים  בגלילים עם  יריעת  מגן.</a:t>
            </a:r>
          </a:p>
          <a:p>
            <a:r>
              <a:rPr lang="he-IL" sz="2800" b="1" dirty="0" smtClean="0">
                <a:cs typeface="David" pitchFamily="2" charset="-79"/>
              </a:rPr>
              <a:t>סיבי  שיריון  בתוך  יריעות  מגן.</a:t>
            </a:r>
          </a:p>
          <a:p>
            <a:r>
              <a:rPr lang="he-IL" sz="2800" b="1" dirty="0" smtClean="0">
                <a:cs typeface="David" pitchFamily="2" charset="-79"/>
              </a:rPr>
              <a:t>יריעות  חומרים מרוכבים ארוזות  ביריעות  מגן.</a:t>
            </a:r>
          </a:p>
          <a:p>
            <a:endParaRPr lang="he-IL" sz="2800" dirty="0"/>
          </a:p>
        </p:txBody>
      </p:sp>
      <p:sp>
        <p:nvSpPr>
          <p:cNvPr id="4" name="Footer Placeholder 3"/>
          <p:cNvSpPr>
            <a:spLocks noGrp="1"/>
          </p:cNvSpPr>
          <p:nvPr>
            <p:ph type="ftr" sz="quarter" idx="11"/>
          </p:nvPr>
        </p:nvSpPr>
        <p:spPr>
          <a:xfrm>
            <a:off x="3124200" y="6356350"/>
            <a:ext cx="447213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23</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188640"/>
            <a:ext cx="1008063" cy="655637"/>
          </a:xfrm>
          <a:prstGeom prst="rect">
            <a:avLst/>
          </a:prstGeom>
          <a:noFill/>
          <a:ln w="9525">
            <a:noFill/>
            <a:miter lim="800000"/>
            <a:headEnd/>
            <a:tailEnd/>
          </a:ln>
        </p:spPr>
      </p:pic>
      <p:sp>
        <p:nvSpPr>
          <p:cNvPr id="7" name="Rectangle 6"/>
          <p:cNvSpPr/>
          <p:nvPr/>
        </p:nvSpPr>
        <p:spPr>
          <a:xfrm>
            <a:off x="587388" y="908720"/>
            <a:ext cx="772679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17 –  פריפרג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Prepreg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4320479"/>
          </a:xfrm>
        </p:spPr>
        <p:txBody>
          <a:bodyPr/>
          <a:lstStyle/>
          <a:p>
            <a:pPr algn="r"/>
            <a:r>
              <a:rPr lang="he-IL" sz="2800" dirty="0" smtClean="0"/>
              <a:t>1</a:t>
            </a:r>
            <a:r>
              <a:rPr lang="he-IL" sz="2800" dirty="0">
                <a:cs typeface="David" pitchFamily="2" charset="-79"/>
              </a:rPr>
              <a:t>.</a:t>
            </a:r>
            <a:r>
              <a:rPr lang="he-IL" sz="2800" b="1" dirty="0" smtClean="0">
                <a:cs typeface="David" pitchFamily="2" charset="-79"/>
              </a:rPr>
              <a:t> שפכים</a:t>
            </a:r>
            <a:br>
              <a:rPr lang="he-IL" sz="2800" b="1" dirty="0" smtClean="0">
                <a:cs typeface="David" pitchFamily="2" charset="-79"/>
              </a:rPr>
            </a:br>
            <a:r>
              <a:rPr lang="he-IL" sz="2800" b="1" dirty="0" smtClean="0">
                <a:cs typeface="David" pitchFamily="2" charset="-79"/>
              </a:rPr>
              <a:t>2. תשטיפים</a:t>
            </a:r>
            <a:br>
              <a:rPr lang="he-IL" sz="2800" b="1" dirty="0" smtClean="0">
                <a:cs typeface="David" pitchFamily="2" charset="-79"/>
              </a:rPr>
            </a:br>
            <a:r>
              <a:rPr lang="he-IL" b="1" dirty="0" smtClean="0">
                <a:cs typeface="David" pitchFamily="2" charset="-79"/>
              </a:rPr>
              <a:t/>
            </a:r>
            <a:br>
              <a:rPr lang="he-IL" b="1" dirty="0" smtClean="0">
                <a:cs typeface="David" pitchFamily="2" charset="-79"/>
              </a:rPr>
            </a:br>
            <a:r>
              <a:rPr lang="he-IL" b="1" dirty="0" smtClean="0">
                <a:cs typeface="David" pitchFamily="2" charset="-79"/>
              </a:rPr>
              <a:t>       העונים לאמות מידה: </a:t>
            </a:r>
            <a:br>
              <a:rPr lang="he-IL" b="1" dirty="0" smtClean="0">
                <a:cs typeface="David" pitchFamily="2" charset="-79"/>
              </a:rPr>
            </a:br>
            <a:r>
              <a:rPr lang="he-IL" b="1" dirty="0" smtClean="0">
                <a:cs typeface="David" pitchFamily="2" charset="-79"/>
              </a:rPr>
              <a:t>א': מוליכות -  </a:t>
            </a:r>
            <a:r>
              <a:rPr lang="en-US" b="1" dirty="0" smtClean="0">
                <a:cs typeface="David" pitchFamily="2" charset="-79"/>
              </a:rPr>
              <a:t>cm</a:t>
            </a:r>
            <a:r>
              <a:rPr lang="he-IL" b="1" dirty="0" smtClean="0">
                <a:cs typeface="David" pitchFamily="2" charset="-79"/>
              </a:rPr>
              <a:t>/</a:t>
            </a:r>
            <a:r>
              <a:rPr lang="en-US" b="1" dirty="0" smtClean="0">
                <a:cs typeface="David" pitchFamily="2" charset="-79"/>
              </a:rPr>
              <a:t>   </a:t>
            </a:r>
            <a:r>
              <a:rPr lang="en-US" b="1" dirty="0" err="1" smtClean="0">
                <a:cs typeface="David" pitchFamily="2" charset="-79"/>
              </a:rPr>
              <a:t>mS</a:t>
            </a:r>
            <a:r>
              <a:rPr lang="he-IL" b="1" dirty="0" smtClean="0">
                <a:cs typeface="David" pitchFamily="2" charset="-79"/>
              </a:rPr>
              <a:t>8 &gt;</a:t>
            </a:r>
            <a:br>
              <a:rPr lang="he-IL" b="1" dirty="0" smtClean="0">
                <a:cs typeface="David" pitchFamily="2" charset="-79"/>
              </a:rPr>
            </a:br>
            <a:r>
              <a:rPr lang="he-IL" b="1" dirty="0" smtClean="0">
                <a:cs typeface="David" pitchFamily="2" charset="-79"/>
              </a:rPr>
              <a:t>ב': ערך הגבה:  </a:t>
            </a:r>
            <a:r>
              <a:rPr lang="en-US" b="1" dirty="0" smtClean="0">
                <a:cs typeface="David" pitchFamily="2" charset="-79"/>
              </a:rPr>
              <a:t>6 &lt; pH &lt; 9</a:t>
            </a:r>
            <a:r>
              <a:rPr lang="he-IL" b="1" dirty="0" smtClean="0">
                <a:cs typeface="David" pitchFamily="2" charset="-79"/>
              </a:rPr>
              <a:t/>
            </a:r>
            <a:br>
              <a:rPr lang="he-IL" b="1" dirty="0" smtClean="0">
                <a:cs typeface="David" pitchFamily="2" charset="-79"/>
              </a:rPr>
            </a:br>
            <a:r>
              <a:rPr lang="he-IL" b="1" dirty="0" smtClean="0">
                <a:cs typeface="David" pitchFamily="2" charset="-79"/>
              </a:rPr>
              <a:t>ג': ללא ריח אורגני </a:t>
            </a:r>
            <a:br>
              <a:rPr lang="he-IL" b="1" dirty="0" smtClean="0">
                <a:cs typeface="David" pitchFamily="2" charset="-79"/>
              </a:rPr>
            </a:br>
            <a:r>
              <a:rPr lang="he-IL" b="1" dirty="0" smtClean="0">
                <a:cs typeface="David" pitchFamily="2" charset="-79"/>
              </a:rPr>
              <a:t>ד': ללא משקעים</a:t>
            </a:r>
            <a:br>
              <a:rPr lang="he-IL" b="1" dirty="0" smtClean="0">
                <a:cs typeface="David" pitchFamily="2" charset="-79"/>
              </a:rPr>
            </a:br>
            <a:r>
              <a:rPr lang="he-IL" b="1" dirty="0" smtClean="0">
                <a:cs typeface="David" pitchFamily="2" charset="-79"/>
              </a:rPr>
              <a:t> ה':</a:t>
            </a:r>
            <a:r>
              <a:rPr lang="en-US" b="1" dirty="0" smtClean="0">
                <a:cs typeface="David" pitchFamily="2" charset="-79"/>
              </a:rPr>
              <a:t> </a:t>
            </a:r>
            <a:r>
              <a:rPr lang="he-IL" b="1" dirty="0" smtClean="0">
                <a:cs typeface="David" pitchFamily="2" charset="-79"/>
              </a:rPr>
              <a:t>ללא נוכחות:</a:t>
            </a:r>
            <a:br>
              <a:rPr lang="he-IL" b="1" dirty="0" smtClean="0">
                <a:cs typeface="David" pitchFamily="2" charset="-79"/>
              </a:rPr>
            </a:br>
            <a:r>
              <a:rPr lang="he-IL" b="1" dirty="0" smtClean="0">
                <a:cs typeface="David" pitchFamily="2" charset="-79"/>
              </a:rPr>
              <a:t>          ציאנידים, כרומטים, חומר אורגני, אמוניה, הלוגנים.</a:t>
            </a:r>
            <a:endParaRPr lang="he-IL" b="1" dirty="0">
              <a:cs typeface="David" pitchFamily="2" charset="-79"/>
            </a:endParaRPr>
          </a:p>
        </p:txBody>
      </p:sp>
      <p:sp>
        <p:nvSpPr>
          <p:cNvPr id="8" name="Subtitle 7"/>
          <p:cNvSpPr>
            <a:spLocks noGrp="1"/>
          </p:cNvSpPr>
          <p:nvPr>
            <p:ph type="subTitle" idx="1"/>
          </p:nvPr>
        </p:nvSpPr>
        <p:spPr>
          <a:xfrm>
            <a:off x="1331640" y="188640"/>
            <a:ext cx="6400800" cy="504056"/>
          </a:xfrm>
        </p:spPr>
        <p:txBody>
          <a:bodyPr/>
          <a:lstStyle/>
          <a:p>
            <a:r>
              <a:rPr lang="he-IL" sz="2800" b="1" dirty="0" smtClean="0">
                <a:cs typeface="David" pitchFamily="2" charset="-79"/>
              </a:rPr>
              <a:t>סיווג  פסולת</a:t>
            </a:r>
            <a:endParaRPr lang="he-IL" sz="2800" b="1" dirty="0">
              <a:cs typeface="David" pitchFamily="2" charset="-79"/>
            </a:endParaRPr>
          </a:p>
        </p:txBody>
      </p:sp>
      <p:sp>
        <p:nvSpPr>
          <p:cNvPr id="4" name="Footer Placeholder 3"/>
          <p:cNvSpPr>
            <a:spLocks noGrp="1"/>
          </p:cNvSpPr>
          <p:nvPr>
            <p:ph type="ftr" sz="quarter" idx="11"/>
          </p:nvPr>
        </p:nvSpPr>
        <p:spPr>
          <a:xfrm>
            <a:off x="3124200" y="6356350"/>
            <a:ext cx="4760168"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24</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332656"/>
            <a:ext cx="935038" cy="657225"/>
          </a:xfrm>
          <a:prstGeom prst="rect">
            <a:avLst/>
          </a:prstGeom>
          <a:noFill/>
          <a:ln w="9525">
            <a:noFill/>
            <a:miter lim="800000"/>
            <a:headEnd/>
            <a:tailEnd/>
          </a:ln>
        </p:spPr>
      </p:pic>
      <p:sp>
        <p:nvSpPr>
          <p:cNvPr id="7" name="Rectangle 6"/>
          <p:cNvSpPr/>
          <p:nvPr/>
        </p:nvSpPr>
        <p:spPr>
          <a:xfrm>
            <a:off x="2108832" y="692696"/>
            <a:ext cx="4814138" cy="923330"/>
          </a:xfrm>
          <a:prstGeom prst="rect">
            <a:avLst/>
          </a:prstGeom>
          <a:noFill/>
        </p:spPr>
        <p:txBody>
          <a:bodyPr wrap="none" lIns="91440" tIns="45720" rIns="91440" bIns="45720">
            <a:spAutoFit/>
          </a:bodyPr>
          <a:lstStyle/>
          <a:p>
            <a:pPr algn="ctr"/>
            <a:r>
              <a:rPr lang="he-I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18 -  נוזל מפריד</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he-IL" sz="3200" b="1" dirty="0" smtClean="0">
                <a:cs typeface="David" pitchFamily="2" charset="-79"/>
              </a:rPr>
              <a:t>סיווג  פסולת</a:t>
            </a:r>
            <a:r>
              <a:rPr lang="he-IL" b="1" dirty="0" smtClean="0">
                <a:cs typeface="David" pitchFamily="2" charset="-79"/>
              </a:rPr>
              <a:t/>
            </a:r>
            <a:br>
              <a:rPr lang="he-IL" b="1" dirty="0" smtClean="0">
                <a:cs typeface="David" pitchFamily="2" charset="-79"/>
              </a:rPr>
            </a:br>
            <a:endParaRPr lang="he-IL" dirty="0"/>
          </a:p>
        </p:txBody>
      </p:sp>
      <p:sp>
        <p:nvSpPr>
          <p:cNvPr id="3" name="Content Placeholder 2"/>
          <p:cNvSpPr>
            <a:spLocks noGrp="1"/>
          </p:cNvSpPr>
          <p:nvPr>
            <p:ph idx="1"/>
          </p:nvPr>
        </p:nvSpPr>
        <p:spPr>
          <a:xfrm>
            <a:off x="457200" y="1052736"/>
            <a:ext cx="8229600" cy="5073427"/>
          </a:xfrm>
        </p:spPr>
        <p:txBody>
          <a:bodyPr/>
          <a:lstStyle/>
          <a:p>
            <a:pPr marL="0" indent="0" algn="ctr">
              <a:buNone/>
            </a:pPr>
            <a:r>
              <a:rPr lang="he-IL"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19.  פסולת רפואית</a:t>
            </a:r>
            <a:endPar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he-IL" sz="2800" b="1" dirty="0" smtClean="0">
                <a:latin typeface="David" pitchFamily="34" charset="-79"/>
                <a:cs typeface="David" pitchFamily="34" charset="-79"/>
              </a:rPr>
              <a:t>פסולת מבתי חולים, מרפאות, קליניקה, מחקר.</a:t>
            </a:r>
          </a:p>
          <a:p>
            <a:r>
              <a:rPr lang="he-IL" sz="2800" b="1" dirty="0" smtClean="0">
                <a:latin typeface="David" pitchFamily="34" charset="-79"/>
                <a:cs typeface="David" pitchFamily="34" charset="-79"/>
              </a:rPr>
              <a:t>אריזות לפריטים חדים  </a:t>
            </a:r>
            <a:r>
              <a:rPr lang="en-US" sz="2800" b="1" dirty="0" smtClean="0">
                <a:latin typeface="David" pitchFamily="34" charset="-79"/>
                <a:cs typeface="David" pitchFamily="34" charset="-79"/>
              </a:rPr>
              <a:t>(sharp)</a:t>
            </a:r>
            <a:r>
              <a:rPr lang="he-IL" sz="2800" b="1" dirty="0" smtClean="0">
                <a:latin typeface="David" pitchFamily="34" charset="-79"/>
                <a:cs typeface="David" pitchFamily="34" charset="-79"/>
              </a:rPr>
              <a:t>.</a:t>
            </a:r>
          </a:p>
          <a:p>
            <a:r>
              <a:rPr lang="he-IL" sz="2800" b="1" dirty="0" smtClean="0">
                <a:latin typeface="David" pitchFamily="34" charset="-79"/>
                <a:cs typeface="David" pitchFamily="34" charset="-79"/>
              </a:rPr>
              <a:t>חומרים ביולוגיים  (לעיקור).</a:t>
            </a:r>
          </a:p>
          <a:p>
            <a:r>
              <a:rPr lang="he-IL" sz="2800" b="1" dirty="0" smtClean="0">
                <a:latin typeface="David" pitchFamily="34" charset="-79"/>
                <a:cs typeface="David" pitchFamily="34" charset="-79"/>
              </a:rPr>
              <a:t>פגרים (מעבדות מחקר).</a:t>
            </a:r>
          </a:p>
          <a:p>
            <a:pPr algn="ctr"/>
            <a:r>
              <a:rPr lang="he-IL" sz="2000" b="1" dirty="0" smtClean="0">
                <a:latin typeface="David" pitchFamily="34" charset="-79"/>
                <a:cs typeface="David" pitchFamily="34" charset="-79"/>
              </a:rPr>
              <a:t>להפריד אתידיום ברומיד (מוצק/ג'ל) משאר הפסולת.</a:t>
            </a:r>
          </a:p>
          <a:p>
            <a:pPr algn="ctr"/>
            <a:r>
              <a:rPr lang="he-IL" sz="2000" b="1" dirty="0" smtClean="0">
                <a:latin typeface="David" pitchFamily="34" charset="-79"/>
                <a:cs typeface="David" pitchFamily="34" charset="-79"/>
              </a:rPr>
              <a:t>להפריד פריטים חדים בדליים יעודיים, ביולוגי ולא ביולוגי.</a:t>
            </a:r>
          </a:p>
          <a:p>
            <a:pPr algn="ctr"/>
            <a:r>
              <a:rPr lang="he-IL" sz="2000" b="1" dirty="0" smtClean="0">
                <a:latin typeface="David" pitchFamily="34" charset="-79"/>
                <a:cs typeface="David" pitchFamily="34" charset="-79"/>
              </a:rPr>
              <a:t>להפריד כפפות, מטליות, נייר משאר מבחנות, פיפטות וכלים.</a:t>
            </a:r>
          </a:p>
          <a:p>
            <a:pPr algn="ctr"/>
            <a:r>
              <a:rPr lang="he-IL" sz="2000" b="1" dirty="0" smtClean="0">
                <a:latin typeface="David" pitchFamily="34" charset="-79"/>
                <a:cs typeface="David" pitchFamily="34" charset="-79"/>
              </a:rPr>
              <a:t>להפריד אריזות לעיקור (ביולוגי) משאר האריזות.</a:t>
            </a:r>
          </a:p>
          <a:p>
            <a:pPr algn="ctr"/>
            <a:r>
              <a:rPr lang="he-IL" sz="2000" b="1" dirty="0" smtClean="0">
                <a:latin typeface="David" pitchFamily="34" charset="-79"/>
                <a:cs typeface="David" pitchFamily="34" charset="-79"/>
              </a:rPr>
              <a:t>להפריד ציטוטוקסיקה.</a:t>
            </a:r>
          </a:p>
          <a:p>
            <a:endParaRPr lang="he-IL" sz="2000" b="1" dirty="0" smtClean="0">
              <a:latin typeface="David" pitchFamily="34" charset="-79"/>
              <a:cs typeface="David" pitchFamily="34" charset="-79"/>
            </a:endParaRPr>
          </a:p>
        </p:txBody>
      </p:sp>
      <p:sp>
        <p:nvSpPr>
          <p:cNvPr id="4" name="Footer Placeholder 3"/>
          <p:cNvSpPr>
            <a:spLocks noGrp="1"/>
          </p:cNvSpPr>
          <p:nvPr>
            <p:ph type="ftr" sz="quarter" idx="11"/>
          </p:nvPr>
        </p:nvSpPr>
        <p:spPr>
          <a:xfrm>
            <a:off x="3124200" y="6356350"/>
            <a:ext cx="447213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25</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332656"/>
            <a:ext cx="935038"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marL="0" indent="0" algn="ctr">
              <a:buNone/>
            </a:pPr>
            <a:r>
              <a:rPr lang="he-I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חומרי הדברה</a:t>
            </a:r>
          </a:p>
          <a:p>
            <a:endParaRPr lang="he-IL" dirty="0" smtClean="0"/>
          </a:p>
          <a:p>
            <a:r>
              <a:rPr lang="he-IL" b="1" dirty="0" smtClean="0">
                <a:latin typeface="David" pitchFamily="34" charset="-79"/>
                <a:cs typeface="David" pitchFamily="34" charset="-79"/>
              </a:rPr>
              <a:t>נוזל</a:t>
            </a:r>
          </a:p>
          <a:p>
            <a:r>
              <a:rPr lang="he-IL" b="1" dirty="0" smtClean="0">
                <a:latin typeface="David" pitchFamily="34" charset="-79"/>
                <a:cs typeface="David" pitchFamily="34" charset="-79"/>
              </a:rPr>
              <a:t>מוצק</a:t>
            </a:r>
          </a:p>
          <a:p>
            <a:pPr marL="0" indent="0" algn="ctr">
              <a:buNone/>
            </a:pPr>
            <a:r>
              <a:rPr lang="he-IL" b="1" dirty="0" smtClean="0">
                <a:latin typeface="David" pitchFamily="34" charset="-79"/>
                <a:cs typeface="David" pitchFamily="34" charset="-79"/>
              </a:rPr>
              <a:t>הסתייגויות:</a:t>
            </a:r>
          </a:p>
          <a:p>
            <a:pPr marL="0" indent="0">
              <a:buNone/>
            </a:pPr>
            <a:r>
              <a:rPr lang="he-IL" b="1" dirty="0" smtClean="0">
                <a:latin typeface="David" pitchFamily="34" charset="-79"/>
                <a:cs typeface="David" pitchFamily="34" charset="-79"/>
              </a:rPr>
              <a:t>"פוסטוקסין" ודומיהן חייבים אישור ניטרול  !!!</a:t>
            </a:r>
          </a:p>
          <a:p>
            <a:pPr marL="0" indent="0">
              <a:buNone/>
            </a:pPr>
            <a:r>
              <a:rPr lang="he-IL" b="1" dirty="0" smtClean="0">
                <a:latin typeface="David" pitchFamily="34" charset="-79"/>
                <a:cs typeface="David" pitchFamily="34" charset="-79"/>
              </a:rPr>
              <a:t>"קוטניון", "מלאתיון", חייבים אישור מראש</a:t>
            </a:r>
            <a:endParaRPr lang="he-IL" b="1" dirty="0">
              <a:latin typeface="David" pitchFamily="34" charset="-79"/>
              <a:cs typeface="David" pitchFamily="34" charset="-79"/>
            </a:endParaRPr>
          </a:p>
        </p:txBody>
      </p:sp>
      <p:sp>
        <p:nvSpPr>
          <p:cNvPr id="4" name="Footer Placeholder 3"/>
          <p:cNvSpPr>
            <a:spLocks noGrp="1"/>
          </p:cNvSpPr>
          <p:nvPr>
            <p:ph type="ftr" sz="quarter" idx="11"/>
          </p:nvPr>
        </p:nvSpPr>
        <p:spPr>
          <a:xfrm>
            <a:off x="3124200" y="6356350"/>
            <a:ext cx="4760168"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26</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0"/>
            <a:ext cx="935038" cy="657225"/>
          </a:xfrm>
          <a:prstGeom prst="rect">
            <a:avLst/>
          </a:prstGeom>
          <a:noFill/>
          <a:ln w="9525">
            <a:noFill/>
            <a:miter lim="800000"/>
            <a:headEnd/>
            <a:tailEnd/>
          </a:ln>
        </p:spPr>
      </p:pic>
      <p:sp>
        <p:nvSpPr>
          <p:cNvPr id="7" name="Title 1"/>
          <p:cNvSpPr>
            <a:spLocks noGrp="1"/>
          </p:cNvSpPr>
          <p:nvPr>
            <p:ph type="title"/>
          </p:nvPr>
        </p:nvSpPr>
        <p:spPr>
          <a:xfrm>
            <a:off x="457200" y="274638"/>
            <a:ext cx="8229600" cy="634082"/>
          </a:xfrm>
        </p:spPr>
        <p:txBody>
          <a:bodyPr/>
          <a:lstStyle/>
          <a:p>
            <a:r>
              <a:rPr lang="he-IL" sz="3200" b="1" dirty="0" smtClean="0">
                <a:cs typeface="David" pitchFamily="2" charset="-79"/>
              </a:rPr>
              <a:t>סיווג  פסולת</a:t>
            </a:r>
            <a:r>
              <a:rPr lang="he-IL" b="1" dirty="0" smtClean="0">
                <a:cs typeface="David" pitchFamily="2" charset="-79"/>
              </a:rPr>
              <a:t/>
            </a:r>
            <a:br>
              <a:rPr lang="he-IL" b="1" dirty="0" smtClean="0">
                <a:cs typeface="David" pitchFamily="2" charset="-79"/>
              </a:rPr>
            </a:br>
            <a:endParaRPr lang="he-I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he-IL" sz="1600" b="1" dirty="0" smtClean="0">
                <a:cs typeface="David" pitchFamily="2" charset="-79"/>
              </a:rPr>
              <a:t>סיווג  פסולת</a:t>
            </a:r>
            <a:endParaRPr lang="he-IL" sz="1600" b="1" dirty="0"/>
          </a:p>
        </p:txBody>
      </p:sp>
      <p:sp>
        <p:nvSpPr>
          <p:cNvPr id="4" name="Footer Placeholder 3"/>
          <p:cNvSpPr>
            <a:spLocks noGrp="1"/>
          </p:cNvSpPr>
          <p:nvPr>
            <p:ph type="ftr" sz="quarter" idx="11"/>
          </p:nvPr>
        </p:nvSpPr>
        <p:spPr>
          <a:xfrm>
            <a:off x="3124200" y="6356350"/>
            <a:ext cx="4832176" cy="365125"/>
          </a:xfrm>
        </p:spPr>
        <p:txBody>
          <a:bodyPr/>
          <a:lstStyle/>
          <a:p>
            <a:pPr>
              <a:defRPr/>
            </a:pPr>
            <a:r>
              <a:rPr lang="he-IL" sz="1000" smtClean="0"/>
              <a:t>דניאל שטרן -הדרכת סיווג - מהדורה 1.0: 02-04-2013; עדכון 1.6: 29.04.2018</a:t>
            </a:r>
            <a:endParaRPr lang="he-IL" sz="1000" dirty="0"/>
          </a:p>
        </p:txBody>
      </p:sp>
      <p:sp>
        <p:nvSpPr>
          <p:cNvPr id="5" name="Slide Number Placeholder 4"/>
          <p:cNvSpPr>
            <a:spLocks noGrp="1"/>
          </p:cNvSpPr>
          <p:nvPr>
            <p:ph type="sldNum" sz="quarter" idx="12"/>
          </p:nvPr>
        </p:nvSpPr>
        <p:spPr>
          <a:xfrm>
            <a:off x="457200" y="6356350"/>
            <a:ext cx="946448" cy="365125"/>
          </a:xfrm>
        </p:spPr>
        <p:txBody>
          <a:bodyPr/>
          <a:lstStyle/>
          <a:p>
            <a:pPr>
              <a:defRPr/>
            </a:pPr>
            <a:fld id="{35F0E862-1D8F-46D8-BBDA-CACCD9560AD9}" type="slidenum">
              <a:rPr lang="he-IL" sz="1000" smtClean="0"/>
              <a:pPr>
                <a:defRPr/>
              </a:pPr>
              <a:t>27</a:t>
            </a:fld>
            <a:endParaRPr lang="he-IL" sz="1000" dirty="0"/>
          </a:p>
        </p:txBody>
      </p:sp>
      <p:sp>
        <p:nvSpPr>
          <p:cNvPr id="6" name="Content Placeholder 5"/>
          <p:cNvSpPr>
            <a:spLocks noGrp="1"/>
          </p:cNvSpPr>
          <p:nvPr>
            <p:ph idx="1"/>
          </p:nvPr>
        </p:nvSpPr>
        <p:spPr>
          <a:xfrm>
            <a:off x="457200" y="1124744"/>
            <a:ext cx="8229600" cy="5001419"/>
          </a:xfrm>
        </p:spPr>
        <p:txBody>
          <a:bodyPr/>
          <a:lstStyle/>
          <a:p>
            <a:endParaRPr lang="he-IL" dirty="0" smtClean="0"/>
          </a:p>
          <a:p>
            <a:endParaRPr lang="he-IL" dirty="0" smtClean="0"/>
          </a:p>
          <a:p>
            <a:pPr marL="0" indent="0" algn="ctr">
              <a:buNone/>
            </a:pPr>
            <a:r>
              <a:rPr lang="he-IL" sz="4000" b="1" dirty="0" smtClean="0">
                <a:latin typeface="David" panose="020E0502060401010101" pitchFamily="34" charset="-79"/>
                <a:cs typeface="David" panose="020E0502060401010101" pitchFamily="34" charset="-79"/>
              </a:rPr>
              <a:t>אריזות  ריקות  שהכילו  חומרים  מסוכנים  או  עם  שאריות  של  חומרים  מסוכנים.</a:t>
            </a:r>
          </a:p>
          <a:p>
            <a:pPr marL="0" indent="0" algn="ctr">
              <a:buNone/>
            </a:pPr>
            <a:r>
              <a:rPr lang="he-IL" sz="4000" b="1" dirty="0" smtClean="0">
                <a:latin typeface="David" panose="020E0502060401010101" pitchFamily="34" charset="-79"/>
                <a:cs typeface="David" panose="020E0502060401010101" pitchFamily="34" charset="-79"/>
              </a:rPr>
              <a:t>כולל חביות, בקבוקים, מבחנות, כלים.</a:t>
            </a:r>
          </a:p>
          <a:p>
            <a:pPr marL="0" indent="0" algn="ctr">
              <a:buNone/>
            </a:pPr>
            <a:r>
              <a:rPr lang="he-IL" sz="2000" b="1" dirty="0" smtClean="0">
                <a:latin typeface="David" panose="020E0502060401010101" pitchFamily="34" charset="-79"/>
                <a:cs typeface="David" panose="020E0502060401010101" pitchFamily="34" charset="-79"/>
              </a:rPr>
              <a:t>להפריד בין חומרי המבנה השונים</a:t>
            </a:r>
          </a:p>
          <a:p>
            <a:pPr marL="0" indent="0" algn="ctr">
              <a:buNone/>
            </a:pPr>
            <a:r>
              <a:rPr lang="en-US" sz="4000" b="1" dirty="0" smtClean="0">
                <a:cs typeface="+mj-cs"/>
              </a:rPr>
              <a:t>UN3509</a:t>
            </a:r>
            <a:endParaRPr lang="he-IL" sz="4000" b="1" dirty="0">
              <a:cs typeface="+mj-cs"/>
            </a:endParaRPr>
          </a:p>
        </p:txBody>
      </p:sp>
      <p:pic>
        <p:nvPicPr>
          <p:cNvPr id="7" name="Content Placeholder 5" descr="C:\Documents and Settings\Daniel\Desktop\OFFICE 1\לוגו טביב 2012-04-23.jpg"/>
          <p:cNvPicPr>
            <a:picLocks/>
          </p:cNvPicPr>
          <p:nvPr/>
        </p:nvPicPr>
        <p:blipFill>
          <a:blip r:embed="rId2" cstate="print"/>
          <a:srcRect/>
          <a:stretch>
            <a:fillRect/>
          </a:stretch>
        </p:blipFill>
        <p:spPr bwMode="auto">
          <a:xfrm>
            <a:off x="539552" y="332657"/>
            <a:ext cx="719014" cy="504056"/>
          </a:xfrm>
          <a:prstGeom prst="rect">
            <a:avLst/>
          </a:prstGeom>
          <a:noFill/>
          <a:ln w="9525">
            <a:noFill/>
            <a:miter lim="800000"/>
            <a:headEnd/>
            <a:tailEnd/>
          </a:ln>
        </p:spPr>
      </p:pic>
      <p:sp>
        <p:nvSpPr>
          <p:cNvPr id="8" name="Rectangle 7"/>
          <p:cNvSpPr/>
          <p:nvPr/>
        </p:nvSpPr>
        <p:spPr>
          <a:xfrm>
            <a:off x="1639416" y="980728"/>
            <a:ext cx="6045245"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21. אריזות  מזוהמות</a:t>
            </a:r>
            <a:endParaRPr lang="he-I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562074"/>
          </a:xfrm>
        </p:spPr>
        <p:txBody>
          <a:bodyPr/>
          <a:lstStyle/>
          <a:p>
            <a:pPr lvl="0" algn="ctr">
              <a:spcBef>
                <a:spcPct val="20000"/>
              </a:spcBef>
            </a:pPr>
            <a:r>
              <a:rPr lang="he-IL" sz="4400"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Arial"/>
              </a:rPr>
              <a:t>22.  תרופות</a:t>
            </a:r>
            <a:r>
              <a:rPr lang="en-US" sz="4400"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rPr>
              <a:t/>
            </a:r>
            <a:br>
              <a:rPr lang="en-US" sz="4400"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rPr>
            </a:br>
            <a:endParaRPr lang="he-IL" dirty="0"/>
          </a:p>
        </p:txBody>
      </p:sp>
      <p:sp>
        <p:nvSpPr>
          <p:cNvPr id="3" name="Content Placeholder 2"/>
          <p:cNvSpPr>
            <a:spLocks noGrp="1"/>
          </p:cNvSpPr>
          <p:nvPr>
            <p:ph idx="1"/>
          </p:nvPr>
        </p:nvSpPr>
        <p:spPr>
          <a:xfrm>
            <a:off x="457200" y="1124744"/>
            <a:ext cx="8229600" cy="5001419"/>
          </a:xfrm>
        </p:spPr>
        <p:txBody>
          <a:bodyPr/>
          <a:lstStyle/>
          <a:p>
            <a:r>
              <a:rPr lang="he-IL" sz="2400" b="1" dirty="0" smtClean="0"/>
              <a:t>נוזליות</a:t>
            </a:r>
            <a:r>
              <a:rPr lang="he-IL" sz="2400" dirty="0" smtClean="0"/>
              <a:t>    - </a:t>
            </a:r>
            <a:r>
              <a:rPr lang="he-IL" sz="1600" b="1" dirty="0" smtClean="0"/>
              <a:t>בקבוקי זכוכית</a:t>
            </a:r>
          </a:p>
          <a:p>
            <a:pPr lvl="3"/>
            <a:r>
              <a:rPr lang="he-IL" sz="1600" b="1" dirty="0" smtClean="0"/>
              <a:t>בקבוקי פלסטיק</a:t>
            </a:r>
          </a:p>
          <a:p>
            <a:pPr lvl="3"/>
            <a:r>
              <a:rPr lang="he-IL" sz="1600" b="1" dirty="0" smtClean="0"/>
              <a:t>תרסיסים</a:t>
            </a:r>
          </a:p>
          <a:p>
            <a:r>
              <a:rPr lang="he-IL" sz="2400" b="1" dirty="0" smtClean="0"/>
              <a:t>אבקה</a:t>
            </a:r>
            <a:r>
              <a:rPr lang="he-IL" sz="1600" b="1" dirty="0"/>
              <a:t>	</a:t>
            </a:r>
            <a:r>
              <a:rPr lang="he-IL" sz="1600" b="1" dirty="0" smtClean="0"/>
              <a:t>- בקבוקי זכוכית</a:t>
            </a:r>
          </a:p>
          <a:p>
            <a:pPr lvl="3"/>
            <a:r>
              <a:rPr lang="he-IL" sz="1600" b="1" dirty="0" smtClean="0"/>
              <a:t>בקבוקי פלסטיק</a:t>
            </a:r>
          </a:p>
          <a:p>
            <a:pPr lvl="3"/>
            <a:r>
              <a:rPr lang="he-IL" sz="1600" b="1" dirty="0" smtClean="0"/>
              <a:t>בליסטר</a:t>
            </a:r>
          </a:p>
          <a:p>
            <a:pPr lvl="5"/>
            <a:r>
              <a:rPr lang="he-IL" sz="1600" b="1" dirty="0" smtClean="0"/>
              <a:t>אלומיניום</a:t>
            </a:r>
          </a:p>
          <a:p>
            <a:pPr lvl="5"/>
            <a:r>
              <a:rPr lang="he-IL" sz="1600" b="1" dirty="0" smtClean="0"/>
              <a:t>פלסטיק</a:t>
            </a:r>
          </a:p>
          <a:p>
            <a:r>
              <a:rPr lang="he-IL" sz="2400" b="1" dirty="0" smtClean="0"/>
              <a:t>חומרי גלם לייצור תרופות:     </a:t>
            </a:r>
            <a:r>
              <a:rPr lang="he-IL" sz="1600" b="1" dirty="0" smtClean="0"/>
              <a:t>נוזל</a:t>
            </a:r>
          </a:p>
          <a:p>
            <a:pPr lvl="8"/>
            <a:r>
              <a:rPr lang="he-IL" sz="1600" b="1" dirty="0" smtClean="0"/>
              <a:t>אבקה</a:t>
            </a:r>
          </a:p>
          <a:p>
            <a:r>
              <a:rPr lang="he-IL" sz="2400" b="1" dirty="0" smtClean="0"/>
              <a:t>תרופות מוגמרות בתפזורת  (ללא אריזה) : </a:t>
            </a:r>
            <a:r>
              <a:rPr lang="he-IL" sz="2000" b="1" dirty="0" smtClean="0"/>
              <a:t>כמו חומרי גלם</a:t>
            </a:r>
          </a:p>
          <a:p>
            <a:r>
              <a:rPr lang="he-IL" sz="2400" b="1" dirty="0" smtClean="0"/>
              <a:t>סיווג נפרד:  "ציטוטוקסיקה"</a:t>
            </a:r>
            <a:endParaRPr lang="he-IL" sz="2400" b="1" dirty="0"/>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28</a:t>
            </a:fld>
            <a:endParaRPr lang="he-IL"/>
          </a:p>
        </p:txBody>
      </p:sp>
    </p:spTree>
    <p:extLst>
      <p:ext uri="{BB962C8B-B14F-4D97-AF65-F5344CB8AC3E}">
        <p14:creationId xmlns:p14="http://schemas.microsoft.com/office/powerpoint/2010/main" val="760245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סיווג  פסולת</a:t>
            </a:r>
            <a:endParaRPr lang="he-IL" dirty="0"/>
          </a:p>
        </p:txBody>
      </p:sp>
      <p:sp>
        <p:nvSpPr>
          <p:cNvPr id="3" name="Content Placeholder 2"/>
          <p:cNvSpPr>
            <a:spLocks noGrp="1"/>
          </p:cNvSpPr>
          <p:nvPr>
            <p:ph idx="1"/>
          </p:nvPr>
        </p:nvSpPr>
        <p:spPr/>
        <p:txBody>
          <a:bodyPr/>
          <a:lstStyle/>
          <a:p>
            <a:endParaRPr lang="he-IL" dirty="0" smtClean="0"/>
          </a:p>
          <a:p>
            <a:r>
              <a:rPr lang="he-IL" b="1" dirty="0" smtClean="0">
                <a:latin typeface="David" panose="020E0502060401010101" pitchFamily="34" charset="-79"/>
                <a:cs typeface="David" panose="020E0502060401010101" pitchFamily="34" charset="-79"/>
              </a:rPr>
              <a:t>אדמה / חול  מזוהם  בנוזל:	 דליק</a:t>
            </a:r>
          </a:p>
          <a:p>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רעיל</a:t>
            </a:r>
          </a:p>
          <a:p>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משתך</a:t>
            </a:r>
          </a:p>
          <a:p>
            <a:endParaRPr lang="he-IL" b="1"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סופחנים ספוחים בנ"ל</a:t>
            </a:r>
            <a:endParaRPr lang="he-IL" b="1" dirty="0">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29</a:t>
            </a:fld>
            <a:endParaRPr lang="he-IL"/>
          </a:p>
        </p:txBody>
      </p:sp>
      <p:sp>
        <p:nvSpPr>
          <p:cNvPr id="6" name="Rectangle 5"/>
          <p:cNvSpPr/>
          <p:nvPr/>
        </p:nvSpPr>
        <p:spPr>
          <a:xfrm>
            <a:off x="1432248" y="764704"/>
            <a:ext cx="6720109" cy="923330"/>
          </a:xfrm>
          <a:prstGeom prst="rect">
            <a:avLst/>
          </a:prstGeom>
          <a:no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23.  אדמות מזוהמות</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90120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706437"/>
          </a:xfrm>
        </p:spPr>
        <p:txBody>
          <a:bodyPr/>
          <a:lstStyle/>
          <a:p>
            <a:r>
              <a:rPr lang="he-IL" sz="2400" b="1" dirty="0" smtClean="0">
                <a:cs typeface="David" pitchFamily="2" charset="-79"/>
              </a:rPr>
              <a:t>פסולת  מסוכנת   &gt;    סילוק</a:t>
            </a:r>
            <a:endParaRPr lang="he-IL" sz="2400" dirty="0" smtClean="0"/>
          </a:p>
        </p:txBody>
      </p:sp>
      <p:sp>
        <p:nvSpPr>
          <p:cNvPr id="4" name="Slide Number Placeholder 3"/>
          <p:cNvSpPr>
            <a:spLocks noGrp="1"/>
          </p:cNvSpPr>
          <p:nvPr>
            <p:ph type="sldNum" sz="quarter" idx="12"/>
          </p:nvPr>
        </p:nvSpPr>
        <p:spPr/>
        <p:txBody>
          <a:bodyPr/>
          <a:lstStyle/>
          <a:p>
            <a:pPr>
              <a:defRPr/>
            </a:pPr>
            <a:fld id="{92BD1F3E-52D9-45E3-954B-F2148CD56A9B}" type="slidenum">
              <a:rPr lang="he-IL" smtClean="0"/>
              <a:pPr>
                <a:defRPr/>
              </a:pPr>
              <a:t>3</a:t>
            </a:fld>
            <a:endParaRPr lang="he-IL"/>
          </a:p>
        </p:txBody>
      </p:sp>
      <p:sp>
        <p:nvSpPr>
          <p:cNvPr id="45061" name="Content Placeholder 6"/>
          <p:cNvSpPr>
            <a:spLocks noGrp="1"/>
          </p:cNvSpPr>
          <p:nvPr>
            <p:ph idx="1"/>
          </p:nvPr>
        </p:nvSpPr>
        <p:spPr>
          <a:xfrm>
            <a:off x="457200" y="1052736"/>
            <a:ext cx="8229600" cy="5073427"/>
          </a:xfrm>
          <a:solidFill>
            <a:srgbClr val="FFFF00"/>
          </a:solidFill>
        </p:spPr>
        <p:txBody>
          <a:bodyPr/>
          <a:lstStyle/>
          <a:p>
            <a:r>
              <a:rPr lang="he-IL" sz="2400" dirty="0" smtClean="0">
                <a:cs typeface="David" pitchFamily="2" charset="-79"/>
              </a:rPr>
              <a:t>תקנות רישוי עסקים (סילוק פסולת מסוכנת), התשנ"א-1990</a:t>
            </a:r>
          </a:p>
          <a:p>
            <a:r>
              <a:rPr lang="he-IL" sz="2400" dirty="0" smtClean="0">
                <a:cs typeface="David" pitchFamily="2" charset="-79"/>
              </a:rPr>
              <a:t>קובע:</a:t>
            </a:r>
          </a:p>
          <a:p>
            <a:r>
              <a:rPr lang="he-IL" sz="2400" dirty="0" smtClean="0">
                <a:cs typeface="David" pitchFamily="2" charset="-79"/>
              </a:rPr>
              <a:t>(א) בעל מפעל יסלק פסולת שמקורה במפעל או המצויה בו, בהקדם האפשרי ולא יאוחר מתום שישה חודשים  ממועד היווצרותה, למפעל לניטרול וטיפול בפסולות תעשייתיות ופסולת חומרים מסוכנים שברמת חובב (להלן-אתר הפסולת הרעילה), כשהיא ארוזה ומשונעת בהתאם להוראות כל דין ובכפוף להנחיות המנהל.</a:t>
            </a:r>
          </a:p>
          <a:p>
            <a:r>
              <a:rPr lang="he-IL" sz="2400" dirty="0" smtClean="0">
                <a:cs typeface="David" pitchFamily="2" charset="-79"/>
              </a:rPr>
              <a:t>(ב) לא יסלק בעל מפעל ולא יורשה לאחר לסלק פסולת ממפעלו באופן או למקום שלא נקבעו בתקנות אלה, אלא אם כן הסילוק נעשה לצורך מיחזור של הפסולת או שימוש חוזר בה, או מטעם אלר, ובלבד שניתן לכך אישור מראש מאת המנהל.</a:t>
            </a:r>
          </a:p>
        </p:txBody>
      </p:sp>
      <p:sp>
        <p:nvSpPr>
          <p:cNvPr id="6" name="Footer Placeholder 5"/>
          <p:cNvSpPr>
            <a:spLocks noGrp="1"/>
          </p:cNvSpPr>
          <p:nvPr>
            <p:ph type="ftr" sz="quarter" idx="11"/>
          </p:nvPr>
        </p:nvSpPr>
        <p:spPr>
          <a:xfrm>
            <a:off x="1835696" y="6356350"/>
            <a:ext cx="5688632" cy="365125"/>
          </a:xfrm>
        </p:spPr>
        <p:txBody>
          <a:bodyPr/>
          <a:lstStyle/>
          <a:p>
            <a:pPr>
              <a:defRPr/>
            </a:pPr>
            <a:r>
              <a:rPr lang="he-IL" sz="1000" smtClean="0"/>
              <a:t>דניאל שטרן -הדרכת סיווג - מהדורה 1.0: 02-04-2013; עדכון 1.6: 29.04.2018</a:t>
            </a:r>
            <a:endParaRPr lang="he-IL" sz="1000" dirty="0"/>
          </a:p>
        </p:txBody>
      </p:sp>
      <p:pic>
        <p:nvPicPr>
          <p:cNvPr id="7" name="Picture 6" descr="C:\Documents and Settings\Daniel\Desktop\OFFICE 1\לוגו טביב 2012-04-23.jpg"/>
          <p:cNvPicPr/>
          <p:nvPr/>
        </p:nvPicPr>
        <p:blipFill>
          <a:blip r:embed="rId2" cstate="print"/>
          <a:srcRect/>
          <a:stretch>
            <a:fillRect/>
          </a:stretch>
        </p:blipFill>
        <p:spPr bwMode="auto">
          <a:xfrm>
            <a:off x="251520" y="0"/>
            <a:ext cx="1119474" cy="723900"/>
          </a:xfrm>
          <a:prstGeom prst="rect">
            <a:avLst/>
          </a:prstGeom>
          <a:noFill/>
          <a:ln w="9525">
            <a:noFill/>
            <a:miter lim="800000"/>
            <a:headEnd/>
            <a:tailEnd/>
          </a:ln>
        </p:spPr>
      </p:pic>
    </p:spTree>
    <p:extLst>
      <p:ext uri="{BB962C8B-B14F-4D97-AF65-F5344CB8AC3E}">
        <p14:creationId xmlns:p14="http://schemas.microsoft.com/office/powerpoint/2010/main" val="385329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סיווג  פסולת</a:t>
            </a:r>
            <a:endParaRPr lang="he-IL" dirty="0"/>
          </a:p>
        </p:txBody>
      </p:sp>
      <p:sp>
        <p:nvSpPr>
          <p:cNvPr id="3" name="Content Placeholder 2"/>
          <p:cNvSpPr>
            <a:spLocks noGrp="1"/>
          </p:cNvSpPr>
          <p:nvPr>
            <p:ph idx="1"/>
          </p:nvPr>
        </p:nvSpPr>
        <p:spPr/>
        <p:txBody>
          <a:bodyPr/>
          <a:lstStyle/>
          <a:p>
            <a:endParaRPr lang="en-US" dirty="0" smtClean="0"/>
          </a:p>
          <a:p>
            <a:endParaRPr lang="en-US" dirty="0"/>
          </a:p>
          <a:p>
            <a:r>
              <a:rPr lang="he-IL" dirty="0" smtClean="0"/>
              <a:t>מיועדת לעיקור במתקן אוטוקלאב, והטמנה.</a:t>
            </a:r>
          </a:p>
          <a:p>
            <a:r>
              <a:rPr lang="he-IL" dirty="0" smtClean="0"/>
              <a:t>לוודא שאין נוזלים באריזות.</a:t>
            </a:r>
          </a:p>
          <a:p>
            <a:r>
              <a:rPr lang="he-IL" sz="4000" b="1" dirty="0" smtClean="0"/>
              <a:t>- פגרים.</a:t>
            </a:r>
          </a:p>
          <a:p>
            <a:r>
              <a:rPr lang="he-IL" sz="4000" b="1" dirty="0" smtClean="0"/>
              <a:t>- רקמות.</a:t>
            </a:r>
          </a:p>
          <a:p>
            <a:r>
              <a:rPr lang="he-IL" sz="4000" b="1" dirty="0" smtClean="0"/>
              <a:t>- חיידקים, נגיפים.</a:t>
            </a:r>
            <a:endParaRPr lang="he-IL" sz="4000" b="1" dirty="0"/>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30</a:t>
            </a:fld>
            <a:endParaRPr lang="he-IL"/>
          </a:p>
        </p:txBody>
      </p:sp>
      <p:sp>
        <p:nvSpPr>
          <p:cNvPr id="7" name="Rectangle 6"/>
          <p:cNvSpPr/>
          <p:nvPr/>
        </p:nvSpPr>
        <p:spPr>
          <a:xfrm>
            <a:off x="1619672" y="1628800"/>
            <a:ext cx="6283207" cy="92333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e-I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e-IL"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24 פסולת ביולוגית</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25994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5952"/>
          </a:xfrm>
        </p:spPr>
        <p:txBody>
          <a:bodyPr/>
          <a:lstStyle/>
          <a:p>
            <a:r>
              <a:rPr lang="he-IL" sz="2000" b="1" dirty="0" smtClean="0">
                <a:cs typeface="David" pitchFamily="2" charset="-79"/>
              </a:rPr>
              <a:t>סיווג  פסולת</a:t>
            </a:r>
            <a:endParaRPr lang="he-IL" sz="2000" b="1" dirty="0">
              <a:cs typeface="David" pitchFamily="2" charset="-79"/>
            </a:endParaRPr>
          </a:p>
        </p:txBody>
      </p:sp>
      <p:sp>
        <p:nvSpPr>
          <p:cNvPr id="3" name="Content Placeholder 2"/>
          <p:cNvSpPr>
            <a:spLocks noGrp="1"/>
          </p:cNvSpPr>
          <p:nvPr>
            <p:ph idx="1"/>
          </p:nvPr>
        </p:nvSpPr>
        <p:spPr>
          <a:xfrm>
            <a:off x="427177" y="1320460"/>
            <a:ext cx="8229600" cy="5060868"/>
          </a:xfrm>
        </p:spPr>
        <p:txBody>
          <a:bodyPr/>
          <a:lstStyle/>
          <a:p>
            <a:r>
              <a:rPr lang="he-IL" sz="2000" b="1" dirty="0" smtClean="0">
                <a:cs typeface="David" pitchFamily="2" charset="-79"/>
              </a:rPr>
              <a:t>חומרים מגיבים בצורה אלימה עם מים (נפיצות), בד"כ קבוצת סיכון 4.3.</a:t>
            </a:r>
          </a:p>
          <a:p>
            <a:r>
              <a:rPr lang="he-IL" sz="2000" b="1" dirty="0" smtClean="0">
                <a:cs typeface="David" pitchFamily="2" charset="-79"/>
              </a:rPr>
              <a:t>פראוקסידים אורגניים (נפיצים), קבוצת סיכון 5.2.</a:t>
            </a:r>
          </a:p>
          <a:p>
            <a:r>
              <a:rPr lang="he-IL" sz="2000" b="1" dirty="0" smtClean="0">
                <a:cs typeface="David" pitchFamily="2" charset="-79"/>
              </a:rPr>
              <a:t>מחמצנים  - להפריד בין חומציים ובסיסיים, קבוצת סיכון 5.1.</a:t>
            </a:r>
          </a:p>
          <a:p>
            <a:r>
              <a:rPr lang="he-IL" sz="2000" b="1" dirty="0" smtClean="0">
                <a:cs typeface="David" pitchFamily="2" charset="-79"/>
              </a:rPr>
              <a:t>פראוקסידים אי-אורגנים (פולטי חמצן). קבוצת סיכון 5.1.</a:t>
            </a:r>
          </a:p>
          <a:p>
            <a:r>
              <a:rPr lang="he-IL" sz="2000" b="1" dirty="0" smtClean="0">
                <a:cs typeface="David" pitchFamily="2" charset="-79"/>
              </a:rPr>
              <a:t>אבקת מתכות (דליקות רגעית או במגע עם מים). קבוצת סיכון 4.1, 4.2, 4.3.</a:t>
            </a:r>
          </a:p>
          <a:p>
            <a:r>
              <a:rPr lang="he-IL" sz="2000" b="1" dirty="0" smtClean="0">
                <a:cs typeface="David" pitchFamily="2" charset="-79"/>
              </a:rPr>
              <a:t>הלוגנידים של חומצות קרבוקסיליות  (פולטים גז משתך/מדמיע). קבוצת סיכון 8.</a:t>
            </a:r>
          </a:p>
          <a:p>
            <a:r>
              <a:rPr lang="he-IL" sz="2000" b="1" dirty="0" smtClean="0">
                <a:cs typeface="David" pitchFamily="2" charset="-79"/>
              </a:rPr>
              <a:t>כספית. </a:t>
            </a:r>
          </a:p>
          <a:p>
            <a:r>
              <a:rPr lang="he-IL" sz="2000" b="1" dirty="0" smtClean="0">
                <a:cs typeface="David" pitchFamily="2" charset="-79"/>
              </a:rPr>
              <a:t>תרכובות כספית.</a:t>
            </a:r>
          </a:p>
          <a:p>
            <a:r>
              <a:rPr lang="he-IL" sz="2000" b="1" dirty="0" smtClean="0">
                <a:cs typeface="David" pitchFamily="2" charset="-79"/>
              </a:rPr>
              <a:t>זרחן וזרחן פנטאוקסיד.</a:t>
            </a:r>
          </a:p>
          <a:p>
            <a:r>
              <a:rPr lang="he-IL" sz="2000" b="1" dirty="0" smtClean="0">
                <a:cs typeface="David" pitchFamily="2" charset="-79"/>
              </a:rPr>
              <a:t>יוד, ברום</a:t>
            </a:r>
          </a:p>
          <a:p>
            <a:r>
              <a:rPr lang="he-IL" sz="2000" b="1" dirty="0" smtClean="0">
                <a:cs typeface="David" pitchFamily="2" charset="-79"/>
              </a:rPr>
              <a:t>מתכות רעילות או נדירות (בריליום, אינדיום, לנטנידים)</a:t>
            </a:r>
          </a:p>
          <a:p>
            <a:r>
              <a:rPr lang="he-IL" sz="2000" b="1" dirty="0" smtClean="0">
                <a:cs typeface="David" pitchFamily="2" charset="-79"/>
              </a:rPr>
              <a:t>חומרים נפיצים (דוגמת חומצה פיקרית רטובה 40%, דיניטרו....).</a:t>
            </a:r>
          </a:p>
          <a:p>
            <a:r>
              <a:rPr lang="he-IL" sz="2000" b="1" dirty="0" smtClean="0">
                <a:cs typeface="David" pitchFamily="2" charset="-79"/>
              </a:rPr>
              <a:t>מחזרים חזקים (הידרזין והידרזינים, סודיום אזיד).</a:t>
            </a:r>
          </a:p>
          <a:p>
            <a:endParaRPr lang="he-IL" sz="2000" b="1" dirty="0" smtClean="0">
              <a:cs typeface="David" pitchFamily="2" charset="-79"/>
            </a:endParaRPr>
          </a:p>
          <a:p>
            <a:endParaRPr lang="he-IL" sz="2800" b="1" dirty="0" smtClean="0">
              <a:cs typeface="David" pitchFamily="2" charset="-79"/>
            </a:endParaRPr>
          </a:p>
        </p:txBody>
      </p:sp>
      <p:sp>
        <p:nvSpPr>
          <p:cNvPr id="4" name="Footer Placeholder 3"/>
          <p:cNvSpPr>
            <a:spLocks noGrp="1"/>
          </p:cNvSpPr>
          <p:nvPr>
            <p:ph type="ftr" sz="quarter" idx="11"/>
          </p:nvPr>
        </p:nvSpPr>
        <p:spPr>
          <a:xfrm>
            <a:off x="3124200" y="6356350"/>
            <a:ext cx="483217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31</a:t>
            </a:fld>
            <a:endParaRPr lang="he-IL"/>
          </a:p>
        </p:txBody>
      </p:sp>
      <p:pic>
        <p:nvPicPr>
          <p:cNvPr id="6" name="Picture 5" descr="C:\Documents and Settings\Daniel\Desktop\OFFICE 1\לוגו טביב 2012-04-23.jpg"/>
          <p:cNvPicPr/>
          <p:nvPr/>
        </p:nvPicPr>
        <p:blipFill>
          <a:blip r:embed="rId2" cstate="print"/>
          <a:srcRect/>
          <a:stretch>
            <a:fillRect/>
          </a:stretch>
        </p:blipFill>
        <p:spPr bwMode="auto">
          <a:xfrm>
            <a:off x="323528" y="188640"/>
            <a:ext cx="1119474" cy="723900"/>
          </a:xfrm>
          <a:prstGeom prst="rect">
            <a:avLst/>
          </a:prstGeom>
          <a:noFill/>
          <a:ln w="9525">
            <a:noFill/>
            <a:miter lim="800000"/>
            <a:headEnd/>
            <a:tailEnd/>
          </a:ln>
        </p:spPr>
      </p:pic>
      <p:sp>
        <p:nvSpPr>
          <p:cNvPr id="7" name="Rectangle 6"/>
          <p:cNvSpPr/>
          <p:nvPr/>
        </p:nvSpPr>
        <p:spPr>
          <a:xfrm>
            <a:off x="1613931" y="527819"/>
            <a:ext cx="585609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 חומרים לא שגרתיים</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sz="1100" dirty="0" smtClean="0"/>
              <a:t>מספר טופס יהיה כמספר</a:t>
            </a:r>
            <a:br>
              <a:rPr lang="he-IL" sz="1100" dirty="0" smtClean="0"/>
            </a:br>
            <a:r>
              <a:rPr lang="he-IL" sz="1100" dirty="0" smtClean="0"/>
              <a:t>שטר המטען/קריאת שרות</a:t>
            </a:r>
            <a:endParaRPr lang="he-IL" sz="1100" dirty="0"/>
          </a:p>
        </p:txBody>
      </p:sp>
      <p:sp>
        <p:nvSpPr>
          <p:cNvPr id="4" name="Footer Placeholder 3"/>
          <p:cNvSpPr>
            <a:spLocks noGrp="1"/>
          </p:cNvSpPr>
          <p:nvPr>
            <p:ph type="ftr" sz="quarter" idx="11"/>
          </p:nvPr>
        </p:nvSpPr>
        <p:spPr/>
        <p:txBody>
          <a:body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C138EAD-466E-432C-BCA9-E025F3F737BD}" type="slidenum">
              <a:rPr lang="he-IL" smtClean="0">
                <a:solidFill>
                  <a:prstClr val="black">
                    <a:tint val="75000"/>
                  </a:prstClr>
                </a:solidFill>
              </a:rPr>
              <a:pPr>
                <a:defRPr/>
              </a:pPr>
              <a:t>32</a:t>
            </a:fld>
            <a:endParaRPr lang="he-IL" dirty="0">
              <a:solidFill>
                <a:prstClr val="black">
                  <a:tint val="75000"/>
                </a:prstClr>
              </a:solidFill>
            </a:endParaRPr>
          </a:p>
        </p:txBody>
      </p:sp>
      <p:pic>
        <p:nvPicPr>
          <p:cNvPr id="6" name="Picture 5" descr="C:\Documents and Settings\Daniel\Desktop\OFFICE 1\לוגו טביב 2012-04-23.jpg"/>
          <p:cNvPicPr/>
          <p:nvPr/>
        </p:nvPicPr>
        <p:blipFill>
          <a:blip r:embed="rId2" cstate="print"/>
          <a:srcRect/>
          <a:stretch>
            <a:fillRect/>
          </a:stretch>
        </p:blipFill>
        <p:spPr bwMode="auto">
          <a:xfrm>
            <a:off x="467544" y="188640"/>
            <a:ext cx="864096" cy="535260"/>
          </a:xfrm>
          <a:prstGeom prst="rect">
            <a:avLst/>
          </a:prstGeom>
          <a:noFill/>
          <a:ln w="9525">
            <a:noFill/>
            <a:miter lim="800000"/>
            <a:headEnd/>
            <a:tailEnd/>
          </a:ln>
        </p:spPr>
      </p:pic>
      <p:pic>
        <p:nvPicPr>
          <p:cNvPr id="39938" name="Picture 2"/>
          <p:cNvPicPr>
            <a:picLocks noGrp="1" noChangeAspect="1" noChangeArrowheads="1"/>
          </p:cNvPicPr>
          <p:nvPr>
            <p:ph idx="1"/>
          </p:nvPr>
        </p:nvPicPr>
        <p:blipFill>
          <a:blip r:embed="rId3" cstate="print"/>
          <a:srcRect/>
          <a:stretch>
            <a:fillRect/>
          </a:stretch>
        </p:blipFill>
        <p:spPr bwMode="auto">
          <a:xfrm>
            <a:off x="2310070" y="116632"/>
            <a:ext cx="4998234" cy="6770148"/>
          </a:xfrm>
          <a:prstGeom prst="rect">
            <a:avLst/>
          </a:prstGeom>
          <a:noFill/>
          <a:ln w="9525">
            <a:noFill/>
            <a:miter lim="800000"/>
            <a:headEnd/>
            <a:tailEnd/>
          </a:ln>
        </p:spPr>
      </p:pic>
    </p:spTree>
    <p:extLst>
      <p:ext uri="{BB962C8B-B14F-4D97-AF65-F5344CB8AC3E}">
        <p14:creationId xmlns:p14="http://schemas.microsoft.com/office/powerpoint/2010/main" val="32429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714500"/>
          </a:xfrm>
        </p:spPr>
        <p:txBody>
          <a:bodyPr/>
          <a:lstStyle/>
          <a:p>
            <a:endParaRPr lang="he-IL" dirty="0" smtClean="0"/>
          </a:p>
        </p:txBody>
      </p:sp>
      <p:sp>
        <p:nvSpPr>
          <p:cNvPr id="3" name="Content Placeholder 2"/>
          <p:cNvSpPr>
            <a:spLocks noGrp="1"/>
          </p:cNvSpPr>
          <p:nvPr>
            <p:ph idx="1"/>
          </p:nvPr>
        </p:nvSpPr>
        <p:spPr>
          <a:xfrm>
            <a:off x="395288" y="2060575"/>
            <a:ext cx="8229600" cy="4248150"/>
          </a:xfrm>
        </p:spPr>
        <p:txBody>
          <a:bodyPr rtlCol="1">
            <a:normAutofit/>
          </a:bodyPr>
          <a:lstStyle/>
          <a:p>
            <a:pPr algn="ctr" fontAlgn="auto">
              <a:spcAft>
                <a:spcPts val="0"/>
              </a:spcAft>
              <a:buFont typeface="Arial" pitchFamily="34" charset="0"/>
              <a:buNone/>
              <a:defRPr/>
            </a:pPr>
            <a:r>
              <a:rPr lang="he-IL" sz="12000" b="1" dirty="0" smtClean="0">
                <a:cs typeface="+mj-cs"/>
              </a:rPr>
              <a:t>סוף</a:t>
            </a:r>
          </a:p>
          <a:p>
            <a:pPr algn="ctr" fontAlgn="auto">
              <a:spcAft>
                <a:spcPts val="0"/>
              </a:spcAft>
              <a:buFont typeface="Arial" pitchFamily="34" charset="0"/>
              <a:buNone/>
              <a:defRPr/>
            </a:pPr>
            <a:r>
              <a:rPr lang="he-IL" sz="4000" b="1" dirty="0" smtClean="0">
                <a:cs typeface="+mj-cs"/>
              </a:rPr>
              <a:t>תודה  על  ההקשבה</a:t>
            </a:r>
          </a:p>
          <a:p>
            <a:pPr algn="ctr" fontAlgn="auto">
              <a:spcAft>
                <a:spcPts val="0"/>
              </a:spcAft>
              <a:buFont typeface="Arial" pitchFamily="34" charset="0"/>
              <a:buNone/>
              <a:defRPr/>
            </a:pPr>
            <a:r>
              <a:rPr lang="he-IL" sz="6000" b="1" dirty="0" smtClean="0">
                <a:cs typeface="+mj-cs"/>
              </a:rPr>
              <a:t>שאלות ?</a:t>
            </a:r>
            <a:endParaRPr lang="he-IL" sz="6000" b="1" dirty="0">
              <a:cs typeface="+mj-cs"/>
            </a:endParaRPr>
          </a:p>
        </p:txBody>
      </p:sp>
      <p:sp>
        <p:nvSpPr>
          <p:cNvPr id="4" name="Slide Number Placeholder 3"/>
          <p:cNvSpPr>
            <a:spLocks noGrp="1"/>
          </p:cNvSpPr>
          <p:nvPr>
            <p:ph type="sldNum" sz="quarter" idx="12"/>
          </p:nvPr>
        </p:nvSpPr>
        <p:spPr/>
        <p:txBody>
          <a:bodyPr/>
          <a:lstStyle/>
          <a:p>
            <a:pPr>
              <a:defRPr/>
            </a:pPr>
            <a:fld id="{40163CB1-6011-4026-8327-4B94D069B259}" type="slidenum">
              <a:rPr lang="he-IL"/>
              <a:pPr>
                <a:defRPr/>
              </a:pPr>
              <a:t>33</a:t>
            </a:fld>
            <a:endParaRPr lang="he-IL"/>
          </a:p>
        </p:txBody>
      </p:sp>
      <p:pic>
        <p:nvPicPr>
          <p:cNvPr id="9222" name="Picture 6" descr="C:\Program Files\Microsoft Office\MEDIA\CAGCAT10\j0305493.wmf"/>
          <p:cNvPicPr>
            <a:picLocks noChangeAspect="1" noChangeArrowheads="1"/>
          </p:cNvPicPr>
          <p:nvPr/>
        </p:nvPicPr>
        <p:blipFill>
          <a:blip r:embed="rId3" cstate="print"/>
          <a:srcRect/>
          <a:stretch>
            <a:fillRect/>
          </a:stretch>
        </p:blipFill>
        <p:spPr bwMode="auto">
          <a:xfrm>
            <a:off x="755650" y="476250"/>
            <a:ext cx="1809750" cy="1485900"/>
          </a:xfrm>
          <a:prstGeom prst="rect">
            <a:avLst/>
          </a:prstGeom>
          <a:noFill/>
          <a:ln w="9525">
            <a:noFill/>
            <a:miter lim="800000"/>
            <a:headEnd/>
            <a:tailEnd/>
          </a:ln>
        </p:spPr>
      </p:pic>
      <p:sp>
        <p:nvSpPr>
          <p:cNvPr id="7" name="Footer Placeholder 6"/>
          <p:cNvSpPr>
            <a:spLocks noGrp="1"/>
          </p:cNvSpPr>
          <p:nvPr>
            <p:ph type="ftr" sz="quarter" idx="11"/>
          </p:nvPr>
        </p:nvSpPr>
        <p:spPr>
          <a:xfrm>
            <a:off x="1763688" y="6356350"/>
            <a:ext cx="5544616" cy="365125"/>
          </a:xfrm>
        </p:spPr>
        <p:txBody>
          <a:bodyPr/>
          <a:lstStyle/>
          <a:p>
            <a:pPr>
              <a:defRPr/>
            </a:pPr>
            <a:r>
              <a:rPr lang="he-IL" smtClean="0"/>
              <a:t>דניאל שטרן -הדרכת סיווג - מהדורה 1.0: 02-04-2013; עדכון 1.6: 29.04.2018</a:t>
            </a:r>
            <a:endParaRPr lang="he-IL" dirty="0"/>
          </a:p>
        </p:txBody>
      </p:sp>
      <p:pic>
        <p:nvPicPr>
          <p:cNvPr id="8" name="Picture 7" descr="C:\Documents and Settings\Daniel\Desktop\OFFICE 1\לוגו טביב 2012-04-23.jpg"/>
          <p:cNvPicPr/>
          <p:nvPr/>
        </p:nvPicPr>
        <p:blipFill>
          <a:blip r:embed="rId4" cstate="print"/>
          <a:srcRect/>
          <a:stretch>
            <a:fillRect/>
          </a:stretch>
        </p:blipFill>
        <p:spPr bwMode="auto">
          <a:xfrm>
            <a:off x="5940152" y="404664"/>
            <a:ext cx="2127586" cy="1368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2000"/>
                                        <p:tgtEl>
                                          <p:spTgt spid="3">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2074"/>
          </a:xfrm>
        </p:spPr>
        <p:txBody>
          <a:bodyPr/>
          <a:lstStyle/>
          <a:p>
            <a:r>
              <a:rPr lang="he-IL" sz="2000" b="1" dirty="0" smtClean="0">
                <a:cs typeface="David" pitchFamily="2" charset="-79"/>
              </a:rPr>
              <a:t>פסולת  מסוכנת  &gt;  הגדרות</a:t>
            </a:r>
            <a:endParaRPr lang="he-IL" sz="2000" dirty="0"/>
          </a:p>
        </p:txBody>
      </p:sp>
      <p:sp>
        <p:nvSpPr>
          <p:cNvPr id="8" name="Content Placeholder 7"/>
          <p:cNvSpPr>
            <a:spLocks noGrp="1"/>
          </p:cNvSpPr>
          <p:nvPr>
            <p:ph idx="1"/>
          </p:nvPr>
        </p:nvSpPr>
        <p:spPr>
          <a:xfrm>
            <a:off x="457200" y="908720"/>
            <a:ext cx="8229600" cy="5217443"/>
          </a:xfrm>
        </p:spPr>
        <p:txBody>
          <a:bodyPr/>
          <a:lstStyle/>
          <a:p>
            <a:pPr algn="ctr" rtl="0">
              <a:buNone/>
            </a:pPr>
            <a:r>
              <a:rPr lang="en-US" sz="2400" b="1" dirty="0" smtClean="0"/>
              <a:t>Basel Convention</a:t>
            </a:r>
          </a:p>
          <a:p>
            <a:pPr algn="ctr" rtl="0">
              <a:buNone/>
            </a:pPr>
            <a:r>
              <a:rPr lang="en-US" sz="2400" b="1" dirty="0" smtClean="0"/>
              <a:t>Annex I</a:t>
            </a:r>
          </a:p>
          <a:p>
            <a:pPr algn="ctr" rtl="0">
              <a:buNone/>
            </a:pPr>
            <a:r>
              <a:rPr lang="en-US" sz="2400" b="1" dirty="0" smtClean="0"/>
              <a:t>Categories of  Wastes to be Controlled</a:t>
            </a:r>
          </a:p>
          <a:p>
            <a:pPr algn="ctr" rtl="0">
              <a:buNone/>
            </a:pPr>
            <a:r>
              <a:rPr lang="en-US" sz="2400" b="1" u="sng" dirty="0" smtClean="0">
                <a:solidFill>
                  <a:srgbClr val="00B050"/>
                </a:solidFill>
              </a:rPr>
              <a:t>Waste Streams</a:t>
            </a:r>
          </a:p>
          <a:p>
            <a:pPr algn="ctr" rtl="0">
              <a:buNone/>
            </a:pPr>
            <a:r>
              <a:rPr lang="en-US" sz="2400" b="1" dirty="0" smtClean="0">
                <a:solidFill>
                  <a:srgbClr val="00B050"/>
                </a:solidFill>
              </a:rPr>
              <a:t>[Y1 to Y45]</a:t>
            </a:r>
          </a:p>
          <a:p>
            <a:pPr algn="l" rtl="0">
              <a:buNone/>
            </a:pPr>
            <a:r>
              <a:rPr lang="en-US" sz="2400" b="1" dirty="0" smtClean="0">
                <a:solidFill>
                  <a:srgbClr val="00B050"/>
                </a:solidFill>
              </a:rPr>
              <a:t>Y1    Clinical Wastes from medical care in hospitals, medical centers and clinics</a:t>
            </a:r>
          </a:p>
          <a:p>
            <a:pPr algn="l" rtl="0">
              <a:buNone/>
            </a:pPr>
            <a:endParaRPr lang="en-US" sz="2400" b="1" dirty="0" smtClean="0"/>
          </a:p>
          <a:p>
            <a:pPr algn="ctr" rtl="0">
              <a:buNone/>
            </a:pPr>
            <a:r>
              <a:rPr lang="en-US" sz="2400" b="1" dirty="0" smtClean="0">
                <a:solidFill>
                  <a:srgbClr val="FF0000"/>
                </a:solidFill>
              </a:rPr>
              <a:t>Basel Numbers  [A-B]</a:t>
            </a:r>
          </a:p>
          <a:p>
            <a:pPr algn="l" rtl="0">
              <a:buNone/>
            </a:pPr>
            <a:r>
              <a:rPr lang="en-US" sz="2400" b="1" dirty="0" smtClean="0">
                <a:solidFill>
                  <a:srgbClr val="FF0000"/>
                </a:solidFill>
              </a:rPr>
              <a:t>A1130    Spent etching solution containing Copper</a:t>
            </a:r>
          </a:p>
          <a:p>
            <a:endParaRPr lang="he-IL" sz="2400" dirty="0"/>
          </a:p>
        </p:txBody>
      </p:sp>
      <p:sp>
        <p:nvSpPr>
          <p:cNvPr id="5" name="Footer Placeholder 4"/>
          <p:cNvSpPr>
            <a:spLocks noGrp="1"/>
          </p:cNvSpPr>
          <p:nvPr>
            <p:ph type="ftr" sz="quarter" idx="11"/>
          </p:nvPr>
        </p:nvSpPr>
        <p:spPr>
          <a:xfrm>
            <a:off x="1691680" y="6356350"/>
            <a:ext cx="5976664" cy="365125"/>
          </a:xfrm>
        </p:spPr>
        <p:txBody>
          <a:bodyPr/>
          <a:lstStyle/>
          <a:p>
            <a:pPr>
              <a:defRPr/>
            </a:pPr>
            <a:r>
              <a:rPr lang="he-IL" sz="1000" smtClean="0"/>
              <a:t>דניאל שטרן -הדרכת סיווג - מהדורה 1.0: 02-04-2013; עדכון 1.6: 29.04.2018</a:t>
            </a:r>
            <a:endParaRPr lang="he-IL" sz="1000" dirty="0"/>
          </a:p>
        </p:txBody>
      </p:sp>
      <p:sp>
        <p:nvSpPr>
          <p:cNvPr id="6" name="Slide Number Placeholder 5"/>
          <p:cNvSpPr>
            <a:spLocks noGrp="1"/>
          </p:cNvSpPr>
          <p:nvPr>
            <p:ph type="sldNum" sz="quarter" idx="12"/>
          </p:nvPr>
        </p:nvSpPr>
        <p:spPr/>
        <p:txBody>
          <a:bodyPr/>
          <a:lstStyle/>
          <a:p>
            <a:pPr>
              <a:defRPr/>
            </a:pPr>
            <a:fld id="{95B92CB4-5D23-413D-BC7D-3957B2792A2B}" type="slidenum">
              <a:rPr lang="he-IL" smtClean="0"/>
              <a:pPr>
                <a:defRPr/>
              </a:pPr>
              <a:t>4</a:t>
            </a:fld>
            <a:endParaRPr lang="he-IL"/>
          </a:p>
        </p:txBody>
      </p:sp>
      <p:pic>
        <p:nvPicPr>
          <p:cNvPr id="10" name="Picture 9"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extLst>
      <p:ext uri="{BB962C8B-B14F-4D97-AF65-F5344CB8AC3E}">
        <p14:creationId xmlns:p14="http://schemas.microsoft.com/office/powerpoint/2010/main" val="35654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he-IL" sz="2000" b="1" dirty="0" smtClean="0">
                <a:cs typeface="David" pitchFamily="2" charset="-79"/>
              </a:rPr>
              <a:t>פסולת  מסוכנת   &gt;  הגדרות</a:t>
            </a:r>
            <a:endParaRPr lang="he-IL" sz="2000" dirty="0"/>
          </a:p>
        </p:txBody>
      </p:sp>
      <p:sp>
        <p:nvSpPr>
          <p:cNvPr id="3" name="Content Placeholder 2"/>
          <p:cNvSpPr>
            <a:spLocks noGrp="1"/>
          </p:cNvSpPr>
          <p:nvPr>
            <p:ph idx="1"/>
          </p:nvPr>
        </p:nvSpPr>
        <p:spPr>
          <a:xfrm>
            <a:off x="457200" y="1052736"/>
            <a:ext cx="8229600" cy="5073427"/>
          </a:xfrm>
        </p:spPr>
        <p:txBody>
          <a:bodyPr/>
          <a:lstStyle/>
          <a:p>
            <a:pPr algn="ctr" rtl="0">
              <a:buNone/>
            </a:pPr>
            <a:r>
              <a:rPr lang="en-US" sz="2400" b="1" dirty="0" smtClean="0">
                <a:solidFill>
                  <a:srgbClr val="C00000"/>
                </a:solidFill>
                <a:cs typeface="+mj-cs"/>
              </a:rPr>
              <a:t>European Waste Catalog</a:t>
            </a:r>
          </a:p>
          <a:p>
            <a:pPr algn="ctr" rtl="0">
              <a:buNone/>
            </a:pPr>
            <a:r>
              <a:rPr lang="en-US" sz="2400" b="1" dirty="0" smtClean="0">
                <a:solidFill>
                  <a:srgbClr val="C00000"/>
                </a:solidFill>
                <a:cs typeface="+mj-cs"/>
              </a:rPr>
              <a:t>Chapters of the list</a:t>
            </a:r>
          </a:p>
          <a:p>
            <a:pPr algn="ctr" rtl="0">
              <a:buNone/>
            </a:pPr>
            <a:r>
              <a:rPr lang="en-US" sz="2400" b="1" dirty="0" smtClean="0">
                <a:cs typeface="+mj-cs"/>
              </a:rPr>
              <a:t>Two digits</a:t>
            </a:r>
          </a:p>
          <a:p>
            <a:pPr algn="ctr" rtl="0">
              <a:buNone/>
            </a:pPr>
            <a:r>
              <a:rPr lang="en-US" sz="2400" b="1" dirty="0" smtClean="0">
                <a:cs typeface="+mj-cs"/>
              </a:rPr>
              <a:t>[01 to 20]</a:t>
            </a:r>
          </a:p>
          <a:p>
            <a:pPr algn="ctr" rtl="0">
              <a:buNone/>
            </a:pPr>
            <a:endParaRPr lang="en-US" sz="2400" b="1" dirty="0" smtClean="0">
              <a:cs typeface="+mj-cs"/>
            </a:endParaRPr>
          </a:p>
          <a:p>
            <a:pPr marL="514350" indent="-514350" algn="l" rtl="0">
              <a:buNone/>
            </a:pPr>
            <a:r>
              <a:rPr lang="en-US" sz="2400" b="1" dirty="0" smtClean="0">
                <a:solidFill>
                  <a:srgbClr val="F75309"/>
                </a:solidFill>
                <a:cs typeface="+mj-cs"/>
              </a:rPr>
              <a:t>09     Wastes from the photographic industries</a:t>
            </a:r>
          </a:p>
          <a:p>
            <a:pPr marL="514350" indent="-514350" algn="l" rtl="0">
              <a:buNone/>
            </a:pPr>
            <a:r>
              <a:rPr lang="en-US" sz="2400" b="1" dirty="0" smtClean="0">
                <a:solidFill>
                  <a:srgbClr val="F75309"/>
                </a:solidFill>
                <a:cs typeface="+mj-cs"/>
              </a:rPr>
              <a:t>09 01 04*      Fixer solutions</a:t>
            </a:r>
          </a:p>
          <a:p>
            <a:pPr marL="514350" indent="-514350" algn="l" rtl="0">
              <a:buNone/>
            </a:pPr>
            <a:endParaRPr lang="en-US" b="1" dirty="0" smtClean="0">
              <a:cs typeface="+mj-cs"/>
            </a:endParaRPr>
          </a:p>
          <a:p>
            <a:pPr marL="514350" indent="-514350" algn="l" rtl="0">
              <a:buNone/>
            </a:pPr>
            <a:r>
              <a:rPr lang="en-US" sz="2000" b="1" dirty="0" smtClean="0">
                <a:solidFill>
                  <a:srgbClr val="FF3300"/>
                </a:solidFill>
                <a:cs typeface="+mj-cs"/>
              </a:rPr>
              <a:t>*</a:t>
            </a:r>
            <a:r>
              <a:rPr lang="en-US" sz="2000" b="1" dirty="0" smtClean="0">
                <a:cs typeface="+mj-cs"/>
              </a:rPr>
              <a:t>  Hazardous wastes</a:t>
            </a:r>
          </a:p>
          <a:p>
            <a:pPr marL="514350" indent="-514350" algn="l" rtl="0">
              <a:buAutoNum type="arabicPlain" startAt="9"/>
            </a:pPr>
            <a:endParaRPr lang="he-IL" b="1" dirty="0"/>
          </a:p>
        </p:txBody>
      </p:sp>
      <p:sp>
        <p:nvSpPr>
          <p:cNvPr id="5" name="Footer Placeholder 4"/>
          <p:cNvSpPr>
            <a:spLocks noGrp="1"/>
          </p:cNvSpPr>
          <p:nvPr>
            <p:ph type="ftr" sz="quarter" idx="11"/>
          </p:nvPr>
        </p:nvSpPr>
        <p:spPr>
          <a:xfrm>
            <a:off x="1763688" y="6356350"/>
            <a:ext cx="5904656" cy="365125"/>
          </a:xfrm>
        </p:spPr>
        <p:txBody>
          <a:bodyPr/>
          <a:lstStyle/>
          <a:p>
            <a:pPr>
              <a:defRPr/>
            </a:pPr>
            <a:r>
              <a:rPr lang="he-IL" sz="1000" smtClean="0"/>
              <a:t>דניאל שטרן -הדרכת סיווג - מהדורה 1.0: 02-04-2013; עדכון 1.6: 29.04.2018</a:t>
            </a:r>
            <a:endParaRPr lang="he-IL" sz="1000" dirty="0"/>
          </a:p>
        </p:txBody>
      </p:sp>
      <p:sp>
        <p:nvSpPr>
          <p:cNvPr id="6" name="Slide Number Placeholder 5"/>
          <p:cNvSpPr>
            <a:spLocks noGrp="1"/>
          </p:cNvSpPr>
          <p:nvPr>
            <p:ph type="sldNum" sz="quarter" idx="12"/>
          </p:nvPr>
        </p:nvSpPr>
        <p:spPr/>
        <p:txBody>
          <a:bodyPr/>
          <a:lstStyle/>
          <a:p>
            <a:pPr>
              <a:defRPr/>
            </a:pPr>
            <a:fld id="{95B92CB4-5D23-413D-BC7D-3957B2792A2B}" type="slidenum">
              <a:rPr lang="he-IL" smtClean="0"/>
              <a:pPr>
                <a:defRPr/>
              </a:pPr>
              <a:t>5</a:t>
            </a:fld>
            <a:endParaRPr lang="he-IL"/>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0"/>
            <a:ext cx="1119474" cy="723900"/>
          </a:xfrm>
          <a:prstGeom prst="rect">
            <a:avLst/>
          </a:prstGeom>
          <a:noFill/>
          <a:ln w="9525">
            <a:noFill/>
            <a:miter lim="800000"/>
            <a:headEnd/>
            <a:tailEnd/>
          </a:ln>
        </p:spPr>
      </p:pic>
    </p:spTree>
    <p:extLst>
      <p:ext uri="{BB962C8B-B14F-4D97-AF65-F5344CB8AC3E}">
        <p14:creationId xmlns:p14="http://schemas.microsoft.com/office/powerpoint/2010/main" val="36231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06437"/>
          </a:xfrm>
        </p:spPr>
        <p:txBody>
          <a:bodyPr/>
          <a:lstStyle/>
          <a:p>
            <a:r>
              <a:rPr lang="he-IL" sz="2400" dirty="0" smtClean="0">
                <a:cs typeface="David" pitchFamily="2" charset="-79"/>
              </a:rPr>
              <a:t>סיווג  פסולת</a:t>
            </a:r>
          </a:p>
        </p:txBody>
      </p:sp>
      <p:sp>
        <p:nvSpPr>
          <p:cNvPr id="4" name="Slide Number Placeholder 3"/>
          <p:cNvSpPr>
            <a:spLocks noGrp="1"/>
          </p:cNvSpPr>
          <p:nvPr>
            <p:ph type="sldNum" sz="quarter" idx="12"/>
          </p:nvPr>
        </p:nvSpPr>
        <p:spPr>
          <a:xfrm>
            <a:off x="457200" y="6356350"/>
            <a:ext cx="586408" cy="365125"/>
          </a:xfrm>
        </p:spPr>
        <p:txBody>
          <a:bodyPr/>
          <a:lstStyle/>
          <a:p>
            <a:pPr>
              <a:defRPr/>
            </a:pPr>
            <a:fld id="{5887A509-4E72-44EE-A366-89B08FAFCDA1}" type="slidenum">
              <a:rPr lang="he-IL" sz="1000"/>
              <a:pPr>
                <a:defRPr/>
              </a:pPr>
              <a:t>6</a:t>
            </a:fld>
            <a:endParaRPr lang="he-IL" sz="1000" dirty="0"/>
          </a:p>
        </p:txBody>
      </p:sp>
      <p:sp>
        <p:nvSpPr>
          <p:cNvPr id="6149" name="Content Placeholder 6"/>
          <p:cNvSpPr>
            <a:spLocks noGrp="1"/>
          </p:cNvSpPr>
          <p:nvPr>
            <p:ph idx="1"/>
          </p:nvPr>
        </p:nvSpPr>
        <p:spPr>
          <a:xfrm>
            <a:off x="457200" y="980728"/>
            <a:ext cx="8229600" cy="5145435"/>
          </a:xfrm>
        </p:spPr>
        <p:txBody>
          <a:bodyPr/>
          <a:lstStyle/>
          <a:p>
            <a:pPr marL="0" indent="0" algn="ctr">
              <a:buNone/>
            </a:pPr>
            <a:r>
              <a:rPr lang="he-IL" sz="4800" b="1" u="sng" dirty="0" smtClean="0">
                <a:cs typeface="David" pitchFamily="2" charset="-79"/>
              </a:rPr>
              <a:t>סיווג  הקבוצות:</a:t>
            </a:r>
          </a:p>
          <a:p>
            <a:pPr algn="ctr"/>
            <a:endParaRPr lang="he-IL" sz="2000" b="1" dirty="0" smtClean="0">
              <a:cs typeface="David" pitchFamily="2" charset="-79"/>
            </a:endParaRPr>
          </a:p>
          <a:p>
            <a:r>
              <a:rPr lang="he-IL" sz="3600" dirty="0" smtClean="0">
                <a:cs typeface="David" pitchFamily="2" charset="-79"/>
              </a:rPr>
              <a:t>לפי דרישות  יעד  הטיפול  הנוכחי . </a:t>
            </a:r>
          </a:p>
          <a:p>
            <a:r>
              <a:rPr lang="he-IL" sz="3600" dirty="0" smtClean="0">
                <a:cs typeface="David" pitchFamily="2" charset="-79"/>
              </a:rPr>
              <a:t>לא  בהכרח  קשורות  לקבוצות  הסיכון לפי או"מ  </a:t>
            </a:r>
            <a:r>
              <a:rPr lang="en-US" sz="3600" dirty="0" smtClean="0">
                <a:cs typeface="+mj-cs"/>
              </a:rPr>
              <a:t>(UN hazard Class)</a:t>
            </a:r>
            <a:endParaRPr lang="he-IL" sz="3600" dirty="0" smtClean="0">
              <a:cs typeface="+mj-cs"/>
            </a:endParaRPr>
          </a:p>
          <a:p>
            <a:pPr marL="0" indent="0" algn="ctr">
              <a:buNone/>
            </a:pPr>
            <a:r>
              <a:rPr lang="he-IL" sz="4000" b="1" dirty="0" smtClean="0">
                <a:solidFill>
                  <a:srgbClr val="FF0000"/>
                </a:solidFill>
                <a:cs typeface="+mj-cs"/>
              </a:rPr>
              <a:t>החלוקה  הנוכחית:     25  קבוצות</a:t>
            </a:r>
          </a:p>
          <a:p>
            <a:pPr marL="0" indent="0" algn="ctr">
              <a:buNone/>
            </a:pPr>
            <a:r>
              <a:rPr lang="he-IL" sz="4000" b="1" dirty="0" smtClean="0">
                <a:solidFill>
                  <a:srgbClr val="FF0000"/>
                </a:solidFill>
                <a:cs typeface="+mj-cs"/>
              </a:rPr>
              <a:t>(עם  תתי - קבוצות)</a:t>
            </a:r>
            <a:endParaRPr lang="en-US" sz="4000" b="1" dirty="0" smtClean="0">
              <a:solidFill>
                <a:srgbClr val="FF0000"/>
              </a:solidFill>
              <a:cs typeface="+mj-cs"/>
            </a:endParaRPr>
          </a:p>
        </p:txBody>
      </p:sp>
      <p:sp>
        <p:nvSpPr>
          <p:cNvPr id="6" name="Footer Placeholder 5"/>
          <p:cNvSpPr>
            <a:spLocks noGrp="1"/>
          </p:cNvSpPr>
          <p:nvPr>
            <p:ph type="ftr" sz="quarter" idx="11"/>
          </p:nvPr>
        </p:nvSpPr>
        <p:spPr>
          <a:xfrm>
            <a:off x="3124200" y="6356350"/>
            <a:ext cx="4616152" cy="365125"/>
          </a:xfrm>
        </p:spPr>
        <p:txBody>
          <a:bodyPr/>
          <a:lstStyle/>
          <a:p>
            <a:pPr>
              <a:defRPr/>
            </a:pPr>
            <a:r>
              <a:rPr lang="he-IL" sz="1000" smtClean="0"/>
              <a:t>דניאל שטרן -הדרכת סיווג - מהדורה 1.0: 02-04-2013; עדכון 1.6: 29.04.2018</a:t>
            </a:r>
            <a:endParaRPr lang="he-IL" sz="1000" dirty="0"/>
          </a:p>
        </p:txBody>
      </p:sp>
      <p:pic>
        <p:nvPicPr>
          <p:cNvPr id="7" name="Picture 6" descr="C:\Documents and Settings\Daniel\Desktop\OFFICE 1\לוגו טביב 2012-04-23.jpg"/>
          <p:cNvPicPr/>
          <p:nvPr/>
        </p:nvPicPr>
        <p:blipFill>
          <a:blip r:embed="rId3" cstate="print"/>
          <a:srcRect/>
          <a:stretch>
            <a:fillRect/>
          </a:stretch>
        </p:blipFill>
        <p:spPr bwMode="auto">
          <a:xfrm>
            <a:off x="539552" y="260648"/>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77875"/>
          </a:xfrm>
        </p:spPr>
        <p:txBody>
          <a:bodyPr/>
          <a:lstStyle/>
          <a:p>
            <a:r>
              <a:rPr lang="he-IL" sz="2400" dirty="0" smtClean="0"/>
              <a:t>סיווג  פסולת</a:t>
            </a:r>
          </a:p>
        </p:txBody>
      </p:sp>
      <p:sp>
        <p:nvSpPr>
          <p:cNvPr id="3" name="Content Placeholder 2"/>
          <p:cNvSpPr>
            <a:spLocks noGrp="1"/>
          </p:cNvSpPr>
          <p:nvPr>
            <p:ph idx="1"/>
          </p:nvPr>
        </p:nvSpPr>
        <p:spPr>
          <a:xfrm>
            <a:off x="467544" y="1550127"/>
            <a:ext cx="8229600" cy="4568027"/>
          </a:xfrm>
        </p:spPr>
        <p:txBody>
          <a:bodyPr rtlCol="1">
            <a:normAutofit fontScale="92500" lnSpcReduction="20000"/>
          </a:bodyPr>
          <a:lstStyle/>
          <a:p>
            <a:pPr fontAlgn="auto">
              <a:spcBef>
                <a:spcPts val="0"/>
              </a:spcBef>
              <a:spcAft>
                <a:spcPts val="0"/>
              </a:spcAft>
              <a:defRPr/>
            </a:pPr>
            <a:r>
              <a:rPr lang="he-IL" sz="2800" b="1" dirty="0" smtClean="0">
                <a:cs typeface="David" pitchFamily="2" charset="-79"/>
              </a:rPr>
              <a:t>ערך קלורי מעל 1800 </a:t>
            </a:r>
            <a:r>
              <a:rPr lang="he-IL" sz="2800" b="1" dirty="0" err="1" smtClean="0">
                <a:cs typeface="David" pitchFamily="2" charset="-79"/>
              </a:rPr>
              <a:t>קאל</a:t>
            </a:r>
            <a:r>
              <a:rPr lang="he-IL" sz="2800" b="1" dirty="0" smtClean="0">
                <a:cs typeface="David" pitchFamily="2" charset="-79"/>
              </a:rPr>
              <a:t>'/ג' </a:t>
            </a:r>
            <a:r>
              <a:rPr lang="en-US" sz="2800" b="1" dirty="0" smtClean="0">
                <a:cs typeface="David" pitchFamily="2" charset="-79"/>
              </a:rPr>
              <a:t>(cal/g)</a:t>
            </a:r>
            <a:r>
              <a:rPr lang="he-IL" sz="2800" b="1" dirty="0" smtClean="0">
                <a:cs typeface="David" pitchFamily="2" charset="-79"/>
              </a:rPr>
              <a:t>.</a:t>
            </a:r>
          </a:p>
          <a:p>
            <a:pPr fontAlgn="auto">
              <a:spcBef>
                <a:spcPts val="0"/>
              </a:spcBef>
              <a:spcAft>
                <a:spcPts val="0"/>
              </a:spcAft>
              <a:defRPr/>
            </a:pPr>
            <a:r>
              <a:rPr lang="he-IL" sz="2800" b="1" dirty="0" smtClean="0">
                <a:cs typeface="David" pitchFamily="2" charset="-79"/>
              </a:rPr>
              <a:t>בעל צפיפות קטנה מ- </a:t>
            </a:r>
            <a:r>
              <a:rPr lang="en-US" sz="2800" b="1" dirty="0" smtClean="0">
                <a:cs typeface="David" pitchFamily="2" charset="-79"/>
              </a:rPr>
              <a:t>0.9 g/cc</a:t>
            </a:r>
            <a:r>
              <a:rPr lang="he-IL" sz="2800" b="1" dirty="0" smtClean="0">
                <a:cs typeface="David" pitchFamily="2" charset="-79"/>
              </a:rPr>
              <a:t>.</a:t>
            </a:r>
          </a:p>
          <a:p>
            <a:pPr fontAlgn="auto">
              <a:spcBef>
                <a:spcPts val="0"/>
              </a:spcBef>
              <a:spcAft>
                <a:spcPts val="0"/>
              </a:spcAft>
              <a:defRPr/>
            </a:pPr>
            <a:r>
              <a:rPr lang="he-IL" sz="2800" b="1" dirty="0" smtClean="0">
                <a:solidFill>
                  <a:prstClr val="black"/>
                </a:solidFill>
                <a:cs typeface="David" pitchFamily="2" charset="-79"/>
              </a:rPr>
              <a:t>דליקים.</a:t>
            </a:r>
            <a:endParaRPr lang="he-IL" sz="2800" b="1" dirty="0" smtClean="0">
              <a:cs typeface="David" pitchFamily="2" charset="-79"/>
            </a:endParaRPr>
          </a:p>
          <a:p>
            <a:pPr fontAlgn="auto">
              <a:spcBef>
                <a:spcPts val="0"/>
              </a:spcBef>
              <a:spcAft>
                <a:spcPts val="0"/>
              </a:spcAft>
              <a:defRPr/>
            </a:pPr>
            <a:r>
              <a:rPr lang="he-IL" sz="2800" b="1" dirty="0" smtClean="0">
                <a:cs typeface="David" pitchFamily="2" charset="-79"/>
              </a:rPr>
              <a:t>מכיל אמידים/אמינים שהצפיפות מעל </a:t>
            </a:r>
            <a:r>
              <a:rPr lang="en-US" sz="2800" b="1" dirty="0" smtClean="0">
                <a:cs typeface="David" pitchFamily="2" charset="-79"/>
              </a:rPr>
              <a:t>0.9 g/cc/</a:t>
            </a:r>
            <a:r>
              <a:rPr lang="he-IL" sz="2800" b="1" dirty="0" smtClean="0">
                <a:cs typeface="David" pitchFamily="2" charset="-79"/>
              </a:rPr>
              <a:t>.</a:t>
            </a:r>
          </a:p>
          <a:p>
            <a:pPr fontAlgn="auto">
              <a:spcBef>
                <a:spcPts val="0"/>
              </a:spcBef>
              <a:spcAft>
                <a:spcPts val="0"/>
              </a:spcAft>
              <a:defRPr/>
            </a:pPr>
            <a:r>
              <a:rPr lang="he-IL" sz="2800" b="1" dirty="0" smtClean="0">
                <a:cs typeface="David" pitchFamily="2" charset="-79"/>
              </a:rPr>
              <a:t>נוזלים לא נמסים במים,  בעלי צפיפות מעל </a:t>
            </a:r>
            <a:r>
              <a:rPr lang="en-US" sz="2800" b="1" dirty="0" smtClean="0">
                <a:cs typeface="David" pitchFamily="2" charset="-79"/>
              </a:rPr>
              <a:t>0.9 g/cc</a:t>
            </a:r>
            <a:r>
              <a:rPr lang="he-IL" sz="2800" b="1" dirty="0" smtClean="0">
                <a:cs typeface="David" pitchFamily="2" charset="-79"/>
              </a:rPr>
              <a:t> ולפעמים מעל  </a:t>
            </a:r>
            <a:r>
              <a:rPr lang="en-US" sz="2800" b="1" dirty="0" smtClean="0">
                <a:cs typeface="David" pitchFamily="2" charset="-79"/>
              </a:rPr>
              <a:t>1.3 g/cc</a:t>
            </a:r>
            <a:r>
              <a:rPr lang="he-IL" sz="2800" b="1" dirty="0" smtClean="0">
                <a:cs typeface="David" pitchFamily="2" charset="-79"/>
              </a:rPr>
              <a:t>.</a:t>
            </a:r>
          </a:p>
          <a:p>
            <a:pPr lvl="0" fontAlgn="auto">
              <a:spcBef>
                <a:spcPts val="0"/>
              </a:spcBef>
              <a:spcAft>
                <a:spcPts val="0"/>
              </a:spcAft>
              <a:defRPr/>
            </a:pPr>
            <a:r>
              <a:rPr lang="he-IL" sz="2800" b="1" dirty="0" smtClean="0">
                <a:solidFill>
                  <a:prstClr val="black"/>
                </a:solidFill>
                <a:cs typeface="David" pitchFamily="2" charset="-79"/>
              </a:rPr>
              <a:t>- להפריד חומצות </a:t>
            </a:r>
            <a:r>
              <a:rPr lang="he-IL" sz="2800" b="1" dirty="0">
                <a:solidFill>
                  <a:prstClr val="black"/>
                </a:solidFill>
                <a:cs typeface="David" pitchFamily="2" charset="-79"/>
              </a:rPr>
              <a:t>אורגניות (קבוצת סיכון 8</a:t>
            </a:r>
            <a:r>
              <a:rPr lang="he-IL" sz="2800" b="1" dirty="0" smtClean="0">
                <a:solidFill>
                  <a:prstClr val="black"/>
                </a:solidFill>
                <a:cs typeface="David" pitchFamily="2" charset="-79"/>
              </a:rPr>
              <a:t>).</a:t>
            </a:r>
            <a:endParaRPr lang="he-IL" sz="2800" b="1" dirty="0">
              <a:solidFill>
                <a:prstClr val="black"/>
              </a:solidFill>
              <a:cs typeface="David" pitchFamily="2" charset="-79"/>
            </a:endParaRPr>
          </a:p>
          <a:p>
            <a:pPr lvl="0" fontAlgn="auto">
              <a:spcBef>
                <a:spcPts val="0"/>
              </a:spcBef>
              <a:spcAft>
                <a:spcPts val="0"/>
              </a:spcAft>
              <a:defRPr/>
            </a:pPr>
            <a:r>
              <a:rPr lang="he-IL" sz="2800" b="1" dirty="0" smtClean="0">
                <a:solidFill>
                  <a:prstClr val="black"/>
                </a:solidFill>
                <a:cs typeface="David" pitchFamily="2" charset="-79"/>
              </a:rPr>
              <a:t>- להפריד בסיסים </a:t>
            </a:r>
            <a:r>
              <a:rPr lang="he-IL" sz="2800" b="1" dirty="0">
                <a:solidFill>
                  <a:prstClr val="black"/>
                </a:solidFill>
                <a:cs typeface="David" pitchFamily="2" charset="-79"/>
              </a:rPr>
              <a:t>אורגנים (קבוצת סיכון 8</a:t>
            </a:r>
            <a:r>
              <a:rPr lang="he-IL" sz="2800" b="1" dirty="0" smtClean="0">
                <a:solidFill>
                  <a:prstClr val="black"/>
                </a:solidFill>
                <a:cs typeface="David" pitchFamily="2" charset="-79"/>
              </a:rPr>
              <a:t>). </a:t>
            </a:r>
          </a:p>
          <a:p>
            <a:pPr lvl="0" fontAlgn="auto">
              <a:spcBef>
                <a:spcPts val="0"/>
              </a:spcBef>
              <a:spcAft>
                <a:spcPts val="0"/>
              </a:spcAft>
              <a:defRPr/>
            </a:pPr>
            <a:r>
              <a:rPr lang="he-IL" sz="3500" b="1" u="sng" dirty="0" smtClean="0">
                <a:cs typeface="David" pitchFamily="2" charset="-79"/>
              </a:rPr>
              <a:t>למעט</a:t>
            </a:r>
            <a:r>
              <a:rPr lang="he-IL" sz="2800" b="1" dirty="0" smtClean="0">
                <a:cs typeface="David" pitchFamily="2" charset="-79"/>
              </a:rPr>
              <a:t> שמנים (מינראלי ומאכל), מזוט, דלקים, צבעים, דבקים, תמיסות שרפים, נוזלים הלוגנים.</a:t>
            </a:r>
          </a:p>
          <a:p>
            <a:pPr fontAlgn="auto">
              <a:spcBef>
                <a:spcPts val="0"/>
              </a:spcBef>
              <a:spcAft>
                <a:spcPts val="0"/>
              </a:spcAft>
              <a:defRPr/>
            </a:pPr>
            <a:r>
              <a:rPr lang="he-IL" sz="2200" b="1" dirty="0" smtClean="0">
                <a:cs typeface="David" pitchFamily="2" charset="-79"/>
              </a:rPr>
              <a:t>[למזהמים כהלוגנים, גופרית, מתכות כבדות ונורמליות יש תוספת למחיר]</a:t>
            </a:r>
          </a:p>
          <a:p>
            <a:pPr algn="ctr" fontAlgn="auto">
              <a:spcBef>
                <a:spcPts val="0"/>
              </a:spcBef>
              <a:spcAft>
                <a:spcPts val="0"/>
              </a:spcAft>
              <a:buNone/>
              <a:defRPr/>
            </a:pPr>
            <a:endParaRPr lang="he-IL" sz="2200" b="1" u="sng" dirty="0" smtClean="0">
              <a:cs typeface="David" pitchFamily="2" charset="-79"/>
            </a:endParaRPr>
          </a:p>
          <a:p>
            <a:pPr algn="ctr" fontAlgn="auto">
              <a:spcBef>
                <a:spcPts val="0"/>
              </a:spcBef>
              <a:spcAft>
                <a:spcPts val="0"/>
              </a:spcAft>
              <a:buNone/>
              <a:defRPr/>
            </a:pPr>
            <a:r>
              <a:rPr lang="he-IL" sz="3600" b="1" u="sng" dirty="0" smtClean="0">
                <a:cs typeface="David" pitchFamily="2" charset="-79"/>
              </a:rPr>
              <a:t>חשוב להפריד חומצות מבסיסים אורגניים  !!!</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9E0CE236-175D-450E-84D1-1DAEF51877B8}" type="slidenum">
              <a:rPr lang="he-IL" sz="1000"/>
              <a:pPr>
                <a:defRPr/>
              </a:pPr>
              <a:t>7</a:t>
            </a:fld>
            <a:endParaRPr lang="he-IL" sz="1000" dirty="0"/>
          </a:p>
        </p:txBody>
      </p:sp>
      <p:sp>
        <p:nvSpPr>
          <p:cNvPr id="7" name="Rectangle 6"/>
          <p:cNvSpPr/>
          <p:nvPr/>
        </p:nvSpPr>
        <p:spPr>
          <a:xfrm>
            <a:off x="1547664" y="626797"/>
            <a:ext cx="6686446" cy="923330"/>
          </a:xfrm>
          <a:prstGeom prst="rect">
            <a:avLst/>
          </a:prstGeom>
          <a:noFill/>
        </p:spPr>
        <p:txBody>
          <a:bodyPr wrap="square">
            <a:spAutoFit/>
          </a:bodyPr>
          <a:lstStyle/>
          <a:p>
            <a:pPr algn="ctr" fontAlgn="auto">
              <a:spcBef>
                <a:spcPts val="0"/>
              </a:spcBef>
              <a:spcAft>
                <a:spcPts val="0"/>
              </a:spcAft>
              <a:defRPr/>
            </a:pP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j-cs"/>
              </a:rPr>
              <a:t>1 - </a:t>
            </a: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נוזל </a:t>
            </a: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j-cs"/>
              </a:rPr>
              <a:t>אורגני "גבוה"</a:t>
            </a:r>
            <a:endPar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8" name="Footer Placeholder 7"/>
          <p:cNvSpPr>
            <a:spLocks noGrp="1"/>
          </p:cNvSpPr>
          <p:nvPr>
            <p:ph type="ftr" sz="quarter" idx="11"/>
          </p:nvPr>
        </p:nvSpPr>
        <p:spPr>
          <a:xfrm>
            <a:off x="3124200" y="6356350"/>
            <a:ext cx="4328120" cy="365125"/>
          </a:xfrm>
        </p:spPr>
        <p:txBody>
          <a:bodyPr/>
          <a:lstStyle/>
          <a:p>
            <a:pPr>
              <a:defRPr/>
            </a:pPr>
            <a:r>
              <a:rPr lang="he-IL" sz="1000" smtClean="0"/>
              <a:t>דניאל שטרן -הדרכת סיווג - מהדורה 1.0: 02-04-2013; עדכון 1.6: 29.04.2018</a:t>
            </a:r>
            <a:endParaRPr lang="he-IL" sz="1000" dirty="0"/>
          </a:p>
        </p:txBody>
      </p:sp>
      <p:pic>
        <p:nvPicPr>
          <p:cNvPr id="9" name="Picture 8" descr="C:\Documents and Settings\Daniel\Desktop\OFFICE 1\לוגו טביב 2012-04-23.jpg"/>
          <p:cNvPicPr/>
          <p:nvPr/>
        </p:nvPicPr>
        <p:blipFill>
          <a:blip r:embed="rId3" cstate="print"/>
          <a:srcRect/>
          <a:stretch>
            <a:fillRect/>
          </a:stretch>
        </p:blipFill>
        <p:spPr bwMode="auto">
          <a:xfrm>
            <a:off x="467544" y="260648"/>
            <a:ext cx="1119474" cy="72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70C45E65-0BFA-4C33-8209-8777CB28070F}" type="slidenum">
              <a:rPr lang="he-IL" sz="1000"/>
              <a:pPr>
                <a:defRPr/>
              </a:pPr>
              <a:t>8</a:t>
            </a:fld>
            <a:endParaRPr lang="he-IL" sz="1000" dirty="0"/>
          </a:p>
        </p:txBody>
      </p:sp>
      <p:sp>
        <p:nvSpPr>
          <p:cNvPr id="8197" name="Content Placeholder 6"/>
          <p:cNvSpPr>
            <a:spLocks noGrp="1"/>
          </p:cNvSpPr>
          <p:nvPr>
            <p:ph idx="1"/>
          </p:nvPr>
        </p:nvSpPr>
        <p:spPr/>
        <p:txBody>
          <a:bodyPr/>
          <a:lstStyle/>
          <a:p>
            <a:endParaRPr lang="he-IL" dirty="0" smtClean="0"/>
          </a:p>
          <a:p>
            <a:pPr lvl="0" algn="ctr"/>
            <a:r>
              <a:rPr lang="he-IL" sz="2800" b="1" dirty="0">
                <a:solidFill>
                  <a:prstClr val="black"/>
                </a:solidFill>
                <a:cs typeface="David" pitchFamily="2" charset="-79"/>
              </a:rPr>
              <a:t>ערך קלורי נמוך =  </a:t>
            </a:r>
            <a:r>
              <a:rPr lang="en-US" sz="2800" b="1" dirty="0">
                <a:solidFill>
                  <a:prstClr val="black"/>
                </a:solidFill>
                <a:cs typeface="David" pitchFamily="2" charset="-79"/>
              </a:rPr>
              <a:t>&lt; 1800 </a:t>
            </a:r>
            <a:r>
              <a:rPr lang="en-US" sz="2800" b="1" dirty="0" err="1">
                <a:solidFill>
                  <a:prstClr val="black"/>
                </a:solidFill>
                <a:cs typeface="David" pitchFamily="2" charset="-79"/>
              </a:rPr>
              <a:t>cal</a:t>
            </a:r>
            <a:r>
              <a:rPr lang="en-US" sz="2800" b="1" dirty="0">
                <a:solidFill>
                  <a:prstClr val="black"/>
                </a:solidFill>
                <a:cs typeface="David" pitchFamily="2" charset="-79"/>
              </a:rPr>
              <a:t>/g</a:t>
            </a:r>
            <a:endParaRPr lang="he-IL" sz="2800" b="1" dirty="0">
              <a:solidFill>
                <a:prstClr val="black"/>
              </a:solidFill>
              <a:cs typeface="David" pitchFamily="2" charset="-79"/>
            </a:endParaRPr>
          </a:p>
          <a:p>
            <a:r>
              <a:rPr lang="he-IL" sz="2800" b="1" dirty="0" smtClean="0">
                <a:cs typeface="David" pitchFamily="2" charset="-79"/>
              </a:rPr>
              <a:t>ממיסים אורגנים בעלי צפיפות מעל  0.9 .</a:t>
            </a:r>
          </a:p>
          <a:p>
            <a:r>
              <a:rPr lang="he-IL" sz="2800" b="1" dirty="0" smtClean="0">
                <a:cs typeface="David" pitchFamily="2" charset="-79"/>
              </a:rPr>
              <a:t>תמיסות מימיות של נוזלים אורגנים.</a:t>
            </a:r>
          </a:p>
          <a:p>
            <a:r>
              <a:rPr lang="he-IL" sz="2800" b="1" dirty="0" smtClean="0">
                <a:cs typeface="David" pitchFamily="2" charset="-79"/>
              </a:rPr>
              <a:t>תמיסות מימיות של מלחים אורגנים (בשלב זה).</a:t>
            </a:r>
          </a:p>
          <a:p>
            <a:pPr lvl="0" fontAlgn="auto">
              <a:spcBef>
                <a:spcPts val="0"/>
              </a:spcBef>
              <a:spcAft>
                <a:spcPts val="0"/>
              </a:spcAft>
              <a:defRPr/>
            </a:pPr>
            <a:r>
              <a:rPr lang="he-IL" sz="2000" b="1" dirty="0">
                <a:solidFill>
                  <a:prstClr val="black"/>
                </a:solidFill>
                <a:cs typeface="David" pitchFamily="2" charset="-79"/>
              </a:rPr>
              <a:t>[למזהמים כהלוגנים, גופרית, </a:t>
            </a:r>
            <a:r>
              <a:rPr lang="he-IL" sz="2000" b="1" dirty="0" smtClean="0">
                <a:solidFill>
                  <a:prstClr val="black"/>
                </a:solidFill>
                <a:cs typeface="David" pitchFamily="2" charset="-79"/>
              </a:rPr>
              <a:t>מתכות </a:t>
            </a:r>
            <a:r>
              <a:rPr lang="he-IL" sz="2000" b="1" dirty="0">
                <a:solidFill>
                  <a:prstClr val="black"/>
                </a:solidFill>
                <a:cs typeface="David" pitchFamily="2" charset="-79"/>
              </a:rPr>
              <a:t>כבדות ונורמליות יש תוספת למחיר]</a:t>
            </a:r>
          </a:p>
          <a:p>
            <a:pPr algn="ctr"/>
            <a:endParaRPr lang="he-IL" sz="2800" b="1" dirty="0" smtClean="0">
              <a:cs typeface="David" pitchFamily="2" charset="-79"/>
            </a:endParaRPr>
          </a:p>
          <a:p>
            <a:r>
              <a:rPr lang="he-IL" sz="2800" b="1" dirty="0" smtClean="0">
                <a:cs typeface="David" pitchFamily="2" charset="-79"/>
              </a:rPr>
              <a:t>קבוצות נפרדות: פורמלין, חומצה אצטית</a:t>
            </a:r>
          </a:p>
          <a:p>
            <a:r>
              <a:rPr lang="he-IL" sz="2800" b="1" u="sng" dirty="0" smtClean="0">
                <a:cs typeface="David" pitchFamily="2" charset="-79"/>
              </a:rPr>
              <a:t>לא</a:t>
            </a:r>
            <a:r>
              <a:rPr lang="he-IL" sz="2800" b="1" dirty="0" smtClean="0">
                <a:cs typeface="David" pitchFamily="2" charset="-79"/>
              </a:rPr>
              <a:t> כולל נוזלים הלוגנים</a:t>
            </a:r>
          </a:p>
          <a:p>
            <a:endParaRPr lang="he-IL" sz="2800" dirty="0" smtClean="0">
              <a:cs typeface="+mj-cs"/>
            </a:endParaRPr>
          </a:p>
          <a:p>
            <a:endParaRPr lang="he-IL" dirty="0" smtClean="0">
              <a:cs typeface="+mj-cs"/>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z="1000" smtClean="0"/>
              <a:t>דניאל שטרן -הדרכת סיווג - מהדורה 1.0: 02-04-2013; עדכון 1.6: 29.04.2018</a:t>
            </a:r>
            <a:endParaRPr lang="he-IL" sz="1000" dirty="0"/>
          </a:p>
        </p:txBody>
      </p:sp>
      <p:sp>
        <p:nvSpPr>
          <p:cNvPr id="7" name="Rectangle 6"/>
          <p:cNvSpPr/>
          <p:nvPr/>
        </p:nvSpPr>
        <p:spPr>
          <a:xfrm>
            <a:off x="1540881" y="836712"/>
            <a:ext cx="6051658" cy="923330"/>
          </a:xfrm>
          <a:prstGeom prst="rect">
            <a:avLst/>
          </a:prstGeom>
          <a:noFill/>
        </p:spPr>
        <p:txBody>
          <a:bodyPr wrap="none" lIns="91440" tIns="45720" rIns="91440" bIns="45720">
            <a:spAutoFit/>
          </a:bodyPr>
          <a:lstStyle/>
          <a:p>
            <a:pPr algn="ctr"/>
            <a:r>
              <a:rPr lang="he-I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2 -  </a:t>
            </a:r>
            <a:r>
              <a:rPr lang="he-I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נוזל</a:t>
            </a:r>
            <a:r>
              <a:rPr lang="he-I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e-I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אורגני "נמוך"</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260648"/>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CA642F0D-03A3-49C6-A32D-611C21DE420A}" type="slidenum">
              <a:rPr lang="he-IL" sz="1000"/>
              <a:pPr>
                <a:defRPr/>
              </a:pPr>
              <a:t>9</a:t>
            </a:fld>
            <a:endParaRPr lang="he-IL" sz="1000" dirty="0"/>
          </a:p>
        </p:txBody>
      </p:sp>
      <p:sp>
        <p:nvSpPr>
          <p:cNvPr id="7173" name="Content Placeholder 6"/>
          <p:cNvSpPr>
            <a:spLocks noGrp="1"/>
          </p:cNvSpPr>
          <p:nvPr>
            <p:ph idx="1"/>
          </p:nvPr>
        </p:nvSpPr>
        <p:spPr>
          <a:xfrm>
            <a:off x="457200" y="1052736"/>
            <a:ext cx="8229600" cy="4713387"/>
          </a:xfrm>
        </p:spPr>
        <p:txBody>
          <a:bodyPr/>
          <a:lstStyle/>
          <a:p>
            <a:endParaRPr lang="he-IL" dirty="0" smtClean="0"/>
          </a:p>
          <a:p>
            <a:endParaRPr lang="he-IL" dirty="0" smtClean="0"/>
          </a:p>
          <a:p>
            <a:r>
              <a:rPr lang="he-IL" sz="2800" b="1" dirty="0" smtClean="0">
                <a:cs typeface="David" pitchFamily="2" charset="-79"/>
              </a:rPr>
              <a:t>ממיסים אורגנו-הלוגנים (</a:t>
            </a:r>
            <a:r>
              <a:rPr lang="en-US" sz="2800" b="1" dirty="0" smtClean="0">
                <a:cs typeface="David" pitchFamily="2" charset="-79"/>
              </a:rPr>
              <a:t>FREON®</a:t>
            </a:r>
            <a:r>
              <a:rPr lang="he-IL" sz="2800" b="1" dirty="0" smtClean="0">
                <a:cs typeface="David" pitchFamily="2" charset="-79"/>
              </a:rPr>
              <a:t>, </a:t>
            </a:r>
            <a:r>
              <a:rPr lang="en-US" sz="2800" b="1" dirty="0" smtClean="0">
                <a:cs typeface="David" pitchFamily="2" charset="-79"/>
              </a:rPr>
              <a:t>CTC</a:t>
            </a:r>
            <a:r>
              <a:rPr lang="he-IL" sz="2800" b="1" dirty="0" smtClean="0">
                <a:cs typeface="David" pitchFamily="2" charset="-79"/>
              </a:rPr>
              <a:t>, </a:t>
            </a:r>
            <a:r>
              <a:rPr lang="en-US" sz="2800" b="1" dirty="0" smtClean="0">
                <a:cs typeface="David" pitchFamily="2" charset="-79"/>
              </a:rPr>
              <a:t>(MDC</a:t>
            </a:r>
            <a:r>
              <a:rPr lang="he-IL" sz="2800" b="1" dirty="0" smtClean="0">
                <a:cs typeface="David" pitchFamily="2" charset="-79"/>
              </a:rPr>
              <a:t>.</a:t>
            </a:r>
          </a:p>
          <a:p>
            <a:r>
              <a:rPr lang="he-IL" sz="2800" b="1" dirty="0" smtClean="0">
                <a:cs typeface="David" pitchFamily="2" charset="-79"/>
              </a:rPr>
              <a:t>תערובת ממיסים המכילים הלוגנים ולא הלוגנים.</a:t>
            </a:r>
          </a:p>
          <a:p>
            <a:r>
              <a:rPr lang="he-IL" sz="2800" b="1" dirty="0" smtClean="0">
                <a:cs typeface="David" pitchFamily="2" charset="-79"/>
              </a:rPr>
              <a:t>תמיסות מלחי הלוגנים.</a:t>
            </a:r>
          </a:p>
          <a:p>
            <a:pPr marL="0" indent="0" algn="ctr">
              <a:buNone/>
            </a:pPr>
            <a:endParaRPr lang="he-IL" sz="2800" b="1" dirty="0">
              <a:cs typeface="+mj-cs"/>
            </a:endParaRPr>
          </a:p>
          <a:p>
            <a:pPr marL="0" indent="0">
              <a:buNone/>
            </a:pPr>
            <a:r>
              <a:rPr lang="he-IL" sz="2000" b="1" u="sng" dirty="0" smtClean="0"/>
              <a:t>תכונות מסוכנות</a:t>
            </a:r>
            <a:r>
              <a:rPr lang="he-IL" sz="2000" b="1" dirty="0" smtClean="0"/>
              <a:t>: דליקים, דליקים ורעילים, רעילים.</a:t>
            </a:r>
          </a:p>
          <a:p>
            <a:pPr marL="0" indent="0">
              <a:buNone/>
            </a:pPr>
            <a:r>
              <a:rPr lang="he-IL" sz="2000" dirty="0" smtClean="0">
                <a:cs typeface="David" pitchFamily="2" charset="-79"/>
              </a:rPr>
              <a:t>הערה: למזהמים יש תוספת למחיר</a:t>
            </a:r>
          </a:p>
          <a:p>
            <a:endParaRPr lang="he-IL" sz="2800" b="1" dirty="0" smtClean="0">
              <a:cs typeface="+mj-cs"/>
            </a:endParaRPr>
          </a:p>
          <a:p>
            <a:endParaRPr lang="he-IL" sz="2000" dirty="0" smtClean="0">
              <a:cs typeface="+mj-cs"/>
            </a:endParaRPr>
          </a:p>
          <a:p>
            <a:endParaRPr lang="he-IL" sz="2000" dirty="0" smtClean="0">
              <a:cs typeface="+mj-cs"/>
            </a:endParaRPr>
          </a:p>
        </p:txBody>
      </p:sp>
      <p:sp>
        <p:nvSpPr>
          <p:cNvPr id="6" name="Footer Placeholder 5"/>
          <p:cNvSpPr>
            <a:spLocks noGrp="1"/>
          </p:cNvSpPr>
          <p:nvPr>
            <p:ph type="ftr" sz="quarter" idx="11"/>
          </p:nvPr>
        </p:nvSpPr>
        <p:spPr>
          <a:xfrm>
            <a:off x="3124200" y="6356350"/>
            <a:ext cx="4472136" cy="365125"/>
          </a:xfrm>
        </p:spPr>
        <p:txBody>
          <a:bodyPr/>
          <a:lstStyle/>
          <a:p>
            <a:pPr>
              <a:defRPr/>
            </a:pPr>
            <a:r>
              <a:rPr lang="he-IL" sz="1000" smtClean="0"/>
              <a:t>דניאל שטרן -הדרכת סיווג - מהדורה 1.0: 02-04-2013; עדכון 1.6: 29.04.2018</a:t>
            </a:r>
            <a:endParaRPr lang="he-IL" sz="1000" dirty="0"/>
          </a:p>
        </p:txBody>
      </p:sp>
      <p:sp>
        <p:nvSpPr>
          <p:cNvPr id="7" name="Rectangle 6"/>
          <p:cNvSpPr/>
          <p:nvPr/>
        </p:nvSpPr>
        <p:spPr>
          <a:xfrm>
            <a:off x="827584" y="836712"/>
            <a:ext cx="7488832"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6000" b="1" cap="none" spc="0" dirty="0" smtClean="0">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cs typeface="+mj-cs"/>
              </a:rPr>
              <a:t>3 –  נוזל אורגני "הלוגני"</a:t>
            </a:r>
            <a:endParaRPr lang="he-IL" sz="6000" b="1" cap="none" spc="0" dirty="0">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cs typeface="+mj-cs"/>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1816</Words>
  <Application>Microsoft Office PowerPoint</Application>
  <PresentationFormat>On-screen Show (4:3)</PresentationFormat>
  <Paragraphs>340</Paragraphs>
  <Slides>33</Slides>
  <Notes>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Custom Design</vt:lpstr>
      <vt:lpstr>1_Office Theme</vt:lpstr>
      <vt:lpstr>פסולת    מסוכנת:  סיווג </vt:lpstr>
      <vt:lpstr>PowerPoint Presentation</vt:lpstr>
      <vt:lpstr>פסולת  מסוכנת   &gt;    סילוק</vt:lpstr>
      <vt:lpstr>פסולת  מסוכנת  &gt;  הגדרות</vt:lpstr>
      <vt:lpstr>פסולת  מסוכנת   &gt;  הגדרות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1. מסננים  משומשים  מתעשית  הרוקחות. 2. תעשיות  טיפול  במים. 3. תעשייה  כימית. 4. תעשיית  מזון. 5. מסנני  מזגנים  מרכזיים  של  ביניינים.  (פיח תנורים ייסווג כאבקת צבע, אורגני מוצק או פחם פעיל על פי היעד התקף).  </vt:lpstr>
      <vt:lpstr>חשוב להפריד את הסוללות מהמכשירים.      רשימת סיווג :                    על פי הגדרות בהוראות תחנה.   ראה מצגת נפרדת.</vt:lpstr>
      <vt:lpstr>סיווג  פסולת</vt:lpstr>
      <vt:lpstr>1. שפכים 2. תשטיפים         העונים לאמות מידה:  א': מוליכות -  cm/   mS8 &gt; ב': ערך הגבה:  6 &lt; pH &lt; 9 ג': ללא ריח אורגני  ד': ללא משקעים  ה': ללא נוכחות:           ציאנידים, כרומטים, חומר אורגני, אמוניה, הלוגנים.</vt:lpstr>
      <vt:lpstr>סיווג  פסולת </vt:lpstr>
      <vt:lpstr>סיווג  פסולת </vt:lpstr>
      <vt:lpstr>סיווג  פסולת</vt:lpstr>
      <vt:lpstr>22.  תרופות </vt:lpstr>
      <vt:lpstr>סיווג  פסולת</vt:lpstr>
      <vt:lpstr>סיווג  פסולת</vt:lpstr>
      <vt:lpstr>סיווג  פסולת</vt:lpstr>
      <vt:lpstr>מספר טופס יהיה כמספר שטר המטען/קריאת שרות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פסולת    מסוכנת</dc:title>
  <dc:creator>Daniel</dc:creator>
  <cp:lastModifiedBy>Menachem Genut</cp:lastModifiedBy>
  <cp:revision>440</cp:revision>
  <cp:lastPrinted>2016-06-19T10:49:33Z</cp:lastPrinted>
  <dcterms:created xsi:type="dcterms:W3CDTF">2011-03-13T08:17:00Z</dcterms:created>
  <dcterms:modified xsi:type="dcterms:W3CDTF">2018-06-05T08:03:46Z</dcterms:modified>
</cp:coreProperties>
</file>